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59" r:id="rId1"/>
  </p:sldMasterIdLst>
  <p:notesMasterIdLst>
    <p:notesMasterId r:id="rId35"/>
  </p:notesMasterIdLst>
  <p:handoutMasterIdLst>
    <p:handoutMasterId r:id="rId36"/>
  </p:handoutMasterIdLst>
  <p:sldIdLst>
    <p:sldId id="267" r:id="rId2"/>
    <p:sldId id="390" r:id="rId3"/>
    <p:sldId id="363" r:id="rId4"/>
    <p:sldId id="362" r:id="rId5"/>
    <p:sldId id="365" r:id="rId6"/>
    <p:sldId id="366" r:id="rId7"/>
    <p:sldId id="367" r:id="rId8"/>
    <p:sldId id="368" r:id="rId9"/>
    <p:sldId id="284" r:id="rId10"/>
    <p:sldId id="285" r:id="rId11"/>
    <p:sldId id="391" r:id="rId12"/>
    <p:sldId id="405" r:id="rId13"/>
    <p:sldId id="392" r:id="rId14"/>
    <p:sldId id="407" r:id="rId15"/>
    <p:sldId id="408" r:id="rId16"/>
    <p:sldId id="409" r:id="rId17"/>
    <p:sldId id="410" r:id="rId18"/>
    <p:sldId id="411" r:id="rId19"/>
    <p:sldId id="412" r:id="rId20"/>
    <p:sldId id="413" r:id="rId21"/>
    <p:sldId id="414" r:id="rId22"/>
    <p:sldId id="415" r:id="rId23"/>
    <p:sldId id="416" r:id="rId24"/>
    <p:sldId id="395" r:id="rId25"/>
    <p:sldId id="399" r:id="rId26"/>
    <p:sldId id="425" r:id="rId27"/>
    <p:sldId id="397" r:id="rId28"/>
    <p:sldId id="396" r:id="rId29"/>
    <p:sldId id="394" r:id="rId30"/>
    <p:sldId id="403" r:id="rId31"/>
    <p:sldId id="398" r:id="rId32"/>
    <p:sldId id="404" r:id="rId33"/>
    <p:sldId id="417" r:id="rId34"/>
  </p:sldIdLst>
  <p:sldSz cx="9144000" cy="6858000" type="screen4x3"/>
  <p:notesSz cx="6797675" cy="9926638"/>
  <p:defaultTextStyle>
    <a:defPPr>
      <a:defRPr lang="en-AU"/>
    </a:defPPr>
    <a:lvl1pPr algn="l" rtl="0" fontAlgn="base">
      <a:spcBef>
        <a:spcPct val="0"/>
      </a:spcBef>
      <a:spcAft>
        <a:spcPct val="0"/>
      </a:spcAft>
      <a:defRPr sz="2400" kern="1200">
        <a:solidFill>
          <a:srgbClr val="000000"/>
        </a:solidFill>
        <a:latin typeface="Times" pitchFamily="18" charset="0"/>
        <a:ea typeface="ヒラギノ明朝 ProN W3" pitchFamily="1" charset="-128"/>
        <a:cs typeface="+mn-cs"/>
        <a:sym typeface="Times" pitchFamily="18" charset="0"/>
      </a:defRPr>
    </a:lvl1pPr>
    <a:lvl2pPr marL="457200" algn="l" rtl="0" fontAlgn="base">
      <a:spcBef>
        <a:spcPct val="0"/>
      </a:spcBef>
      <a:spcAft>
        <a:spcPct val="0"/>
      </a:spcAft>
      <a:defRPr sz="2400" kern="1200">
        <a:solidFill>
          <a:srgbClr val="000000"/>
        </a:solidFill>
        <a:latin typeface="Times" pitchFamily="18" charset="0"/>
        <a:ea typeface="ヒラギノ明朝 ProN W3" pitchFamily="1" charset="-128"/>
        <a:cs typeface="+mn-cs"/>
        <a:sym typeface="Times" pitchFamily="18" charset="0"/>
      </a:defRPr>
    </a:lvl2pPr>
    <a:lvl3pPr marL="914400" algn="l" rtl="0" fontAlgn="base">
      <a:spcBef>
        <a:spcPct val="0"/>
      </a:spcBef>
      <a:spcAft>
        <a:spcPct val="0"/>
      </a:spcAft>
      <a:defRPr sz="2400" kern="1200">
        <a:solidFill>
          <a:srgbClr val="000000"/>
        </a:solidFill>
        <a:latin typeface="Times" pitchFamily="18" charset="0"/>
        <a:ea typeface="ヒラギノ明朝 ProN W3" pitchFamily="1" charset="-128"/>
        <a:cs typeface="+mn-cs"/>
        <a:sym typeface="Times" pitchFamily="18" charset="0"/>
      </a:defRPr>
    </a:lvl3pPr>
    <a:lvl4pPr marL="1371600" algn="l" rtl="0" fontAlgn="base">
      <a:spcBef>
        <a:spcPct val="0"/>
      </a:spcBef>
      <a:spcAft>
        <a:spcPct val="0"/>
      </a:spcAft>
      <a:defRPr sz="2400" kern="1200">
        <a:solidFill>
          <a:srgbClr val="000000"/>
        </a:solidFill>
        <a:latin typeface="Times" pitchFamily="18" charset="0"/>
        <a:ea typeface="ヒラギノ明朝 ProN W3" pitchFamily="1" charset="-128"/>
        <a:cs typeface="+mn-cs"/>
        <a:sym typeface="Times" pitchFamily="18" charset="0"/>
      </a:defRPr>
    </a:lvl4pPr>
    <a:lvl5pPr marL="1828800" algn="l" rtl="0" fontAlgn="base">
      <a:spcBef>
        <a:spcPct val="0"/>
      </a:spcBef>
      <a:spcAft>
        <a:spcPct val="0"/>
      </a:spcAft>
      <a:defRPr sz="2400" kern="1200">
        <a:solidFill>
          <a:srgbClr val="000000"/>
        </a:solidFill>
        <a:latin typeface="Times" pitchFamily="18" charset="0"/>
        <a:ea typeface="ヒラギノ明朝 ProN W3" pitchFamily="1" charset="-128"/>
        <a:cs typeface="+mn-cs"/>
        <a:sym typeface="Times" pitchFamily="18" charset="0"/>
      </a:defRPr>
    </a:lvl5pPr>
    <a:lvl6pPr marL="2286000" algn="l" defTabSz="914400" rtl="0" eaLnBrk="1" latinLnBrk="0" hangingPunct="1">
      <a:defRPr sz="2400" kern="1200">
        <a:solidFill>
          <a:srgbClr val="000000"/>
        </a:solidFill>
        <a:latin typeface="Times" pitchFamily="18" charset="0"/>
        <a:ea typeface="ヒラギノ明朝 ProN W3" pitchFamily="1" charset="-128"/>
        <a:cs typeface="+mn-cs"/>
        <a:sym typeface="Times" pitchFamily="18" charset="0"/>
      </a:defRPr>
    </a:lvl6pPr>
    <a:lvl7pPr marL="2743200" algn="l" defTabSz="914400" rtl="0" eaLnBrk="1" latinLnBrk="0" hangingPunct="1">
      <a:defRPr sz="2400" kern="1200">
        <a:solidFill>
          <a:srgbClr val="000000"/>
        </a:solidFill>
        <a:latin typeface="Times" pitchFamily="18" charset="0"/>
        <a:ea typeface="ヒラギノ明朝 ProN W3" pitchFamily="1" charset="-128"/>
        <a:cs typeface="+mn-cs"/>
        <a:sym typeface="Times" pitchFamily="18" charset="0"/>
      </a:defRPr>
    </a:lvl7pPr>
    <a:lvl8pPr marL="3200400" algn="l" defTabSz="914400" rtl="0" eaLnBrk="1" latinLnBrk="0" hangingPunct="1">
      <a:defRPr sz="2400" kern="1200">
        <a:solidFill>
          <a:srgbClr val="000000"/>
        </a:solidFill>
        <a:latin typeface="Times" pitchFamily="18" charset="0"/>
        <a:ea typeface="ヒラギノ明朝 ProN W3" pitchFamily="1" charset="-128"/>
        <a:cs typeface="+mn-cs"/>
        <a:sym typeface="Times" pitchFamily="18" charset="0"/>
      </a:defRPr>
    </a:lvl8pPr>
    <a:lvl9pPr marL="3657600" algn="l" defTabSz="914400" rtl="0" eaLnBrk="1" latinLnBrk="0" hangingPunct="1">
      <a:defRPr sz="2400" kern="1200">
        <a:solidFill>
          <a:srgbClr val="000000"/>
        </a:solidFill>
        <a:latin typeface="Times" pitchFamily="18" charset="0"/>
        <a:ea typeface="ヒラギノ明朝 ProN W3" pitchFamily="1" charset="-128"/>
        <a:cs typeface="+mn-cs"/>
        <a:sym typeface="Times"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1A00"/>
    <a:srgbClr val="3C4A66"/>
    <a:srgbClr val="E9D1CD"/>
    <a:srgbClr val="E3C4BF"/>
    <a:srgbClr val="CE8478"/>
    <a:srgbClr val="BD6C4B"/>
    <a:srgbClr val="2D3543"/>
    <a:srgbClr val="88A4E4"/>
    <a:srgbClr val="9619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6903" autoAdjust="0"/>
  </p:normalViewPr>
  <p:slideViewPr>
    <p:cSldViewPr>
      <p:cViewPr varScale="1">
        <p:scale>
          <a:sx n="70" d="100"/>
          <a:sy n="70" d="100"/>
        </p:scale>
        <p:origin x="128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6" d="100"/>
          <a:sy n="56" d="100"/>
        </p:scale>
        <p:origin x="-2874"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6717806308056368"/>
          <c:y val="0.19157573178143641"/>
          <c:w val="0.72863797843158473"/>
          <c:h val="0.44142705549056643"/>
        </c:manualLayout>
      </c:layout>
      <c:lineChart>
        <c:grouping val="standard"/>
        <c:varyColors val="0"/>
        <c:ser>
          <c:idx val="0"/>
          <c:order val="0"/>
          <c:tx>
            <c:strRef>
              <c:f>Sheet1!$B$1</c:f>
              <c:strCache>
                <c:ptCount val="1"/>
                <c:pt idx="0">
                  <c:v> QLD</c:v>
                </c:pt>
              </c:strCache>
            </c:strRef>
          </c:tx>
          <c:spPr>
            <a:ln w="25400">
              <a:solidFill>
                <a:schemeClr val="accent1">
                  <a:lumMod val="60000"/>
                  <a:lumOff val="40000"/>
                </a:schemeClr>
              </a:solidFill>
            </a:ln>
          </c:spPr>
          <c:marker>
            <c:symbol val="none"/>
          </c:marker>
          <c:cat>
            <c:strRef>
              <c:f>Sheet1!$A$2:$A$30</c:f>
              <c:strCache>
                <c:ptCount val="29"/>
                <c:pt idx="0">
                  <c:v>'20s</c:v>
                </c:pt>
                <c:pt idx="4">
                  <c:v>'30s</c:v>
                </c:pt>
                <c:pt idx="8">
                  <c:v>'40s</c:v>
                </c:pt>
                <c:pt idx="12">
                  <c:v>'50s</c:v>
                </c:pt>
                <c:pt idx="16">
                  <c:v>'60s</c:v>
                </c:pt>
                <c:pt idx="20">
                  <c:v>'70s</c:v>
                </c:pt>
                <c:pt idx="24">
                  <c:v>'80s</c:v>
                </c:pt>
                <c:pt idx="28">
                  <c:v>'90s</c:v>
                </c:pt>
              </c:strCache>
            </c:strRef>
          </c:cat>
          <c:val>
            <c:numRef>
              <c:f>Sheet1!$B$2:$B$30</c:f>
              <c:numCache>
                <c:formatCode>General</c:formatCode>
                <c:ptCount val="29"/>
                <c:pt idx="0">
                  <c:v>100</c:v>
                </c:pt>
                <c:pt idx="1">
                  <c:v>100</c:v>
                </c:pt>
                <c:pt idx="2">
                  <c:v>100</c:v>
                </c:pt>
                <c:pt idx="3">
                  <c:v>100</c:v>
                </c:pt>
                <c:pt idx="4">
                  <c:v>100</c:v>
                </c:pt>
                <c:pt idx="5">
                  <c:v>100</c:v>
                </c:pt>
                <c:pt idx="6">
                  <c:v>100</c:v>
                </c:pt>
                <c:pt idx="7">
                  <c:v>200</c:v>
                </c:pt>
                <c:pt idx="8">
                  <c:v>200</c:v>
                </c:pt>
                <c:pt idx="9">
                  <c:v>200</c:v>
                </c:pt>
                <c:pt idx="10">
                  <c:v>200</c:v>
                </c:pt>
                <c:pt idx="11">
                  <c:v>200</c:v>
                </c:pt>
                <c:pt idx="12">
                  <c:v>200</c:v>
                </c:pt>
                <c:pt idx="13">
                  <c:v>200</c:v>
                </c:pt>
                <c:pt idx="14">
                  <c:v>300</c:v>
                </c:pt>
                <c:pt idx="15">
                  <c:v>300</c:v>
                </c:pt>
                <c:pt idx="16">
                  <c:v>300</c:v>
                </c:pt>
                <c:pt idx="17">
                  <c:v>300</c:v>
                </c:pt>
                <c:pt idx="18">
                  <c:v>300</c:v>
                </c:pt>
                <c:pt idx="19">
                  <c:v>500</c:v>
                </c:pt>
                <c:pt idx="20">
                  <c:v>500</c:v>
                </c:pt>
                <c:pt idx="21">
                  <c:v>1000</c:v>
                </c:pt>
                <c:pt idx="22">
                  <c:v>1000</c:v>
                </c:pt>
                <c:pt idx="23">
                  <c:v>1000</c:v>
                </c:pt>
                <c:pt idx="24">
                  <c:v>1000</c:v>
                </c:pt>
                <c:pt idx="25">
                  <c:v>1000</c:v>
                </c:pt>
                <c:pt idx="26">
                  <c:v>1000</c:v>
                </c:pt>
                <c:pt idx="27">
                  <c:v>1000</c:v>
                </c:pt>
                <c:pt idx="28">
                  <c:v>1200</c:v>
                </c:pt>
              </c:numCache>
            </c:numRef>
          </c:val>
          <c:smooth val="0"/>
        </c:ser>
        <c:ser>
          <c:idx val="1"/>
          <c:order val="1"/>
          <c:tx>
            <c:strRef>
              <c:f>Sheet1!$C$1</c:f>
              <c:strCache>
                <c:ptCount val="1"/>
                <c:pt idx="0">
                  <c:v> VIC</c:v>
                </c:pt>
              </c:strCache>
            </c:strRef>
          </c:tx>
          <c:spPr>
            <a:ln w="25400"/>
          </c:spPr>
          <c:marker>
            <c:symbol val="none"/>
          </c:marker>
          <c:cat>
            <c:strRef>
              <c:f>Sheet1!$A$2:$A$30</c:f>
              <c:strCache>
                <c:ptCount val="29"/>
                <c:pt idx="0">
                  <c:v>'20s</c:v>
                </c:pt>
                <c:pt idx="4">
                  <c:v>'30s</c:v>
                </c:pt>
                <c:pt idx="8">
                  <c:v>'40s</c:v>
                </c:pt>
                <c:pt idx="12">
                  <c:v>'50s</c:v>
                </c:pt>
                <c:pt idx="16">
                  <c:v>'60s</c:v>
                </c:pt>
                <c:pt idx="20">
                  <c:v>'70s</c:v>
                </c:pt>
                <c:pt idx="24">
                  <c:v>'80s</c:v>
                </c:pt>
                <c:pt idx="28">
                  <c:v>'90s</c:v>
                </c:pt>
              </c:strCache>
            </c:strRef>
          </c:cat>
          <c:val>
            <c:numRef>
              <c:f>Sheet1!$C$2:$C$30</c:f>
              <c:numCache>
                <c:formatCode>General</c:formatCode>
                <c:ptCount val="29"/>
                <c:pt idx="0">
                  <c:v>200</c:v>
                </c:pt>
                <c:pt idx="1">
                  <c:v>200</c:v>
                </c:pt>
                <c:pt idx="2">
                  <c:v>200</c:v>
                </c:pt>
                <c:pt idx="3">
                  <c:v>1000</c:v>
                </c:pt>
                <c:pt idx="4">
                  <c:v>1000</c:v>
                </c:pt>
                <c:pt idx="5">
                  <c:v>1000</c:v>
                </c:pt>
                <c:pt idx="6">
                  <c:v>1000</c:v>
                </c:pt>
                <c:pt idx="7">
                  <c:v>1200</c:v>
                </c:pt>
                <c:pt idx="8">
                  <c:v>1400</c:v>
                </c:pt>
                <c:pt idx="9">
                  <c:v>1400</c:v>
                </c:pt>
                <c:pt idx="10">
                  <c:v>1400</c:v>
                </c:pt>
                <c:pt idx="11">
                  <c:v>1400</c:v>
                </c:pt>
                <c:pt idx="12">
                  <c:v>1400</c:v>
                </c:pt>
                <c:pt idx="13">
                  <c:v>1400</c:v>
                </c:pt>
                <c:pt idx="14">
                  <c:v>4600</c:v>
                </c:pt>
                <c:pt idx="15">
                  <c:v>4700</c:v>
                </c:pt>
                <c:pt idx="16">
                  <c:v>4900</c:v>
                </c:pt>
                <c:pt idx="17">
                  <c:v>4900</c:v>
                </c:pt>
                <c:pt idx="18">
                  <c:v>4900</c:v>
                </c:pt>
                <c:pt idx="19">
                  <c:v>5000</c:v>
                </c:pt>
                <c:pt idx="20">
                  <c:v>5000</c:v>
                </c:pt>
                <c:pt idx="21">
                  <c:v>5000</c:v>
                </c:pt>
                <c:pt idx="22">
                  <c:v>5000</c:v>
                </c:pt>
                <c:pt idx="23">
                  <c:v>5000</c:v>
                </c:pt>
                <c:pt idx="24">
                  <c:v>5000</c:v>
                </c:pt>
                <c:pt idx="25">
                  <c:v>5000</c:v>
                </c:pt>
                <c:pt idx="26">
                  <c:v>5000</c:v>
                </c:pt>
                <c:pt idx="27">
                  <c:v>5000</c:v>
                </c:pt>
                <c:pt idx="28">
                  <c:v>5000</c:v>
                </c:pt>
              </c:numCache>
            </c:numRef>
          </c:val>
          <c:smooth val="0"/>
        </c:ser>
        <c:ser>
          <c:idx val="2"/>
          <c:order val="2"/>
          <c:tx>
            <c:strRef>
              <c:f>Sheet1!$D$1</c:f>
              <c:strCache>
                <c:ptCount val="1"/>
                <c:pt idx="0">
                  <c:v> NSW</c:v>
                </c:pt>
              </c:strCache>
            </c:strRef>
          </c:tx>
          <c:spPr>
            <a:ln w="25400"/>
          </c:spPr>
          <c:marker>
            <c:symbol val="none"/>
          </c:marker>
          <c:cat>
            <c:strRef>
              <c:f>Sheet1!$A$2:$A$30</c:f>
              <c:strCache>
                <c:ptCount val="29"/>
                <c:pt idx="0">
                  <c:v>'20s</c:v>
                </c:pt>
                <c:pt idx="4">
                  <c:v>'30s</c:v>
                </c:pt>
                <c:pt idx="8">
                  <c:v>'40s</c:v>
                </c:pt>
                <c:pt idx="12">
                  <c:v>'50s</c:v>
                </c:pt>
                <c:pt idx="16">
                  <c:v>'60s</c:v>
                </c:pt>
                <c:pt idx="20">
                  <c:v>'70s</c:v>
                </c:pt>
                <c:pt idx="24">
                  <c:v>'80s</c:v>
                </c:pt>
                <c:pt idx="28">
                  <c:v>'90s</c:v>
                </c:pt>
              </c:strCache>
            </c:strRef>
          </c:cat>
          <c:val>
            <c:numRef>
              <c:f>Sheet1!$D$2:$D$30</c:f>
              <c:numCache>
                <c:formatCode>General</c:formatCode>
                <c:ptCount val="29"/>
                <c:pt idx="0">
                  <c:v>500</c:v>
                </c:pt>
                <c:pt idx="1">
                  <c:v>500</c:v>
                </c:pt>
                <c:pt idx="2">
                  <c:v>500</c:v>
                </c:pt>
                <c:pt idx="3">
                  <c:v>1000</c:v>
                </c:pt>
                <c:pt idx="4">
                  <c:v>1000</c:v>
                </c:pt>
                <c:pt idx="5">
                  <c:v>1000</c:v>
                </c:pt>
                <c:pt idx="6">
                  <c:v>1000</c:v>
                </c:pt>
                <c:pt idx="7">
                  <c:v>1200</c:v>
                </c:pt>
                <c:pt idx="8">
                  <c:v>1400</c:v>
                </c:pt>
                <c:pt idx="9">
                  <c:v>1400</c:v>
                </c:pt>
                <c:pt idx="10">
                  <c:v>1400</c:v>
                </c:pt>
                <c:pt idx="11">
                  <c:v>1400</c:v>
                </c:pt>
                <c:pt idx="12">
                  <c:v>1400</c:v>
                </c:pt>
                <c:pt idx="13">
                  <c:v>1400</c:v>
                </c:pt>
                <c:pt idx="14">
                  <c:v>1400</c:v>
                </c:pt>
                <c:pt idx="15">
                  <c:v>3500</c:v>
                </c:pt>
                <c:pt idx="16">
                  <c:v>3600</c:v>
                </c:pt>
                <c:pt idx="17">
                  <c:v>4200</c:v>
                </c:pt>
                <c:pt idx="18">
                  <c:v>4200</c:v>
                </c:pt>
                <c:pt idx="19">
                  <c:v>4600</c:v>
                </c:pt>
                <c:pt idx="20">
                  <c:v>8000</c:v>
                </c:pt>
                <c:pt idx="21">
                  <c:v>8000</c:v>
                </c:pt>
                <c:pt idx="22">
                  <c:v>10000</c:v>
                </c:pt>
                <c:pt idx="23">
                  <c:v>10000</c:v>
                </c:pt>
                <c:pt idx="24">
                  <c:v>11000</c:v>
                </c:pt>
                <c:pt idx="25">
                  <c:v>11000</c:v>
                </c:pt>
                <c:pt idx="26">
                  <c:v>11500</c:v>
                </c:pt>
                <c:pt idx="27">
                  <c:v>11700</c:v>
                </c:pt>
                <c:pt idx="28">
                  <c:v>12000</c:v>
                </c:pt>
              </c:numCache>
            </c:numRef>
          </c:val>
          <c:smooth val="0"/>
        </c:ser>
        <c:ser>
          <c:idx val="3"/>
          <c:order val="3"/>
          <c:tx>
            <c:strRef>
              <c:f>Sheet1!$E$1</c:f>
              <c:strCache>
                <c:ptCount val="1"/>
                <c:pt idx="0">
                  <c:v> MDBC</c:v>
                </c:pt>
              </c:strCache>
            </c:strRef>
          </c:tx>
          <c:spPr>
            <a:ln w="25400">
              <a:solidFill>
                <a:srgbClr val="92D050"/>
              </a:solidFill>
            </a:ln>
          </c:spPr>
          <c:marker>
            <c:symbol val="none"/>
          </c:marker>
          <c:cat>
            <c:strRef>
              <c:f>Sheet1!$A$2:$A$30</c:f>
              <c:strCache>
                <c:ptCount val="29"/>
                <c:pt idx="0">
                  <c:v>'20s</c:v>
                </c:pt>
                <c:pt idx="4">
                  <c:v>'30s</c:v>
                </c:pt>
                <c:pt idx="8">
                  <c:v>'40s</c:v>
                </c:pt>
                <c:pt idx="12">
                  <c:v>'50s</c:v>
                </c:pt>
                <c:pt idx="16">
                  <c:v>'60s</c:v>
                </c:pt>
                <c:pt idx="20">
                  <c:v>'70s</c:v>
                </c:pt>
                <c:pt idx="24">
                  <c:v>'80s</c:v>
                </c:pt>
                <c:pt idx="28">
                  <c:v>'90s</c:v>
                </c:pt>
              </c:strCache>
            </c:strRef>
          </c:cat>
          <c:val>
            <c:numRef>
              <c:f>Sheet1!$E$2:$E$30</c:f>
              <c:numCache>
                <c:formatCode>General</c:formatCode>
                <c:ptCount val="29"/>
                <c:pt idx="0">
                  <c:v>500</c:v>
                </c:pt>
                <c:pt idx="1">
                  <c:v>500</c:v>
                </c:pt>
                <c:pt idx="2">
                  <c:v>500</c:v>
                </c:pt>
                <c:pt idx="3">
                  <c:v>1000</c:v>
                </c:pt>
                <c:pt idx="4">
                  <c:v>2000</c:v>
                </c:pt>
                <c:pt idx="5">
                  <c:v>2000</c:v>
                </c:pt>
                <c:pt idx="6">
                  <c:v>2000</c:v>
                </c:pt>
                <c:pt idx="7">
                  <c:v>3500</c:v>
                </c:pt>
                <c:pt idx="8">
                  <c:v>3500</c:v>
                </c:pt>
                <c:pt idx="9">
                  <c:v>3500</c:v>
                </c:pt>
                <c:pt idx="10">
                  <c:v>3500</c:v>
                </c:pt>
                <c:pt idx="11">
                  <c:v>3500</c:v>
                </c:pt>
                <c:pt idx="12">
                  <c:v>3500</c:v>
                </c:pt>
                <c:pt idx="13">
                  <c:v>3500</c:v>
                </c:pt>
                <c:pt idx="14">
                  <c:v>4000</c:v>
                </c:pt>
                <c:pt idx="15">
                  <c:v>6000</c:v>
                </c:pt>
                <c:pt idx="16">
                  <c:v>6500</c:v>
                </c:pt>
                <c:pt idx="17">
                  <c:v>6500</c:v>
                </c:pt>
                <c:pt idx="18">
                  <c:v>6500</c:v>
                </c:pt>
                <c:pt idx="19">
                  <c:v>7500</c:v>
                </c:pt>
                <c:pt idx="20">
                  <c:v>8400</c:v>
                </c:pt>
                <c:pt idx="21">
                  <c:v>8600</c:v>
                </c:pt>
                <c:pt idx="22">
                  <c:v>8600</c:v>
                </c:pt>
                <c:pt idx="23">
                  <c:v>8600</c:v>
                </c:pt>
                <c:pt idx="24">
                  <c:v>13500</c:v>
                </c:pt>
                <c:pt idx="25">
                  <c:v>13700</c:v>
                </c:pt>
                <c:pt idx="26">
                  <c:v>13700</c:v>
                </c:pt>
                <c:pt idx="27">
                  <c:v>13700</c:v>
                </c:pt>
                <c:pt idx="28">
                  <c:v>13900</c:v>
                </c:pt>
              </c:numCache>
            </c:numRef>
          </c:val>
          <c:smooth val="0"/>
        </c:ser>
        <c:ser>
          <c:idx val="4"/>
          <c:order val="4"/>
          <c:tx>
            <c:strRef>
              <c:f>Sheet1!$F$1</c:f>
              <c:strCache>
                <c:ptCount val="1"/>
                <c:pt idx="0">
                  <c:v> TOTAL</c:v>
                </c:pt>
              </c:strCache>
            </c:strRef>
          </c:tx>
          <c:spPr>
            <a:ln w="31750">
              <a:solidFill>
                <a:srgbClr val="CC3300"/>
              </a:solidFill>
              <a:prstDash val="sysDot"/>
            </a:ln>
          </c:spPr>
          <c:marker>
            <c:symbol val="none"/>
          </c:marker>
          <c:cat>
            <c:strRef>
              <c:f>Sheet1!$A$2:$A$30</c:f>
              <c:strCache>
                <c:ptCount val="29"/>
                <c:pt idx="0">
                  <c:v>'20s</c:v>
                </c:pt>
                <c:pt idx="4">
                  <c:v>'30s</c:v>
                </c:pt>
                <c:pt idx="8">
                  <c:v>'40s</c:v>
                </c:pt>
                <c:pt idx="12">
                  <c:v>'50s</c:v>
                </c:pt>
                <c:pt idx="16">
                  <c:v>'60s</c:v>
                </c:pt>
                <c:pt idx="20">
                  <c:v>'70s</c:v>
                </c:pt>
                <c:pt idx="24">
                  <c:v>'80s</c:v>
                </c:pt>
                <c:pt idx="28">
                  <c:v>'90s</c:v>
                </c:pt>
              </c:strCache>
            </c:strRef>
          </c:cat>
          <c:val>
            <c:numRef>
              <c:f>Sheet1!$F$2:$F$30</c:f>
              <c:numCache>
                <c:formatCode>General</c:formatCode>
                <c:ptCount val="29"/>
                <c:pt idx="0">
                  <c:v>1300</c:v>
                </c:pt>
                <c:pt idx="1">
                  <c:v>1300</c:v>
                </c:pt>
                <c:pt idx="2">
                  <c:v>2600</c:v>
                </c:pt>
                <c:pt idx="3">
                  <c:v>3100</c:v>
                </c:pt>
                <c:pt idx="4">
                  <c:v>4100</c:v>
                </c:pt>
                <c:pt idx="5">
                  <c:v>4100</c:v>
                </c:pt>
                <c:pt idx="6">
                  <c:v>4100</c:v>
                </c:pt>
                <c:pt idx="7">
                  <c:v>6100</c:v>
                </c:pt>
                <c:pt idx="8">
                  <c:v>6500</c:v>
                </c:pt>
                <c:pt idx="9">
                  <c:v>6500</c:v>
                </c:pt>
                <c:pt idx="10">
                  <c:v>6500</c:v>
                </c:pt>
                <c:pt idx="11">
                  <c:v>6500</c:v>
                </c:pt>
                <c:pt idx="12">
                  <c:v>6500</c:v>
                </c:pt>
                <c:pt idx="13">
                  <c:v>6500</c:v>
                </c:pt>
                <c:pt idx="14">
                  <c:v>10300</c:v>
                </c:pt>
                <c:pt idx="15">
                  <c:v>14500</c:v>
                </c:pt>
                <c:pt idx="16">
                  <c:v>15300</c:v>
                </c:pt>
                <c:pt idx="17">
                  <c:v>15900</c:v>
                </c:pt>
                <c:pt idx="18">
                  <c:v>15900</c:v>
                </c:pt>
                <c:pt idx="19">
                  <c:v>17600</c:v>
                </c:pt>
                <c:pt idx="20">
                  <c:v>21900</c:v>
                </c:pt>
                <c:pt idx="21">
                  <c:v>22600</c:v>
                </c:pt>
                <c:pt idx="22">
                  <c:v>24600</c:v>
                </c:pt>
                <c:pt idx="23">
                  <c:v>24600</c:v>
                </c:pt>
                <c:pt idx="24">
                  <c:v>30500</c:v>
                </c:pt>
                <c:pt idx="25">
                  <c:v>30700</c:v>
                </c:pt>
                <c:pt idx="26">
                  <c:v>31200</c:v>
                </c:pt>
                <c:pt idx="27">
                  <c:v>31400</c:v>
                </c:pt>
                <c:pt idx="28">
                  <c:v>32100</c:v>
                </c:pt>
              </c:numCache>
            </c:numRef>
          </c:val>
          <c:smooth val="0"/>
        </c:ser>
        <c:dLbls>
          <c:showLegendKey val="0"/>
          <c:showVal val="0"/>
          <c:showCatName val="0"/>
          <c:showSerName val="0"/>
          <c:showPercent val="0"/>
          <c:showBubbleSize val="0"/>
        </c:dLbls>
        <c:smooth val="0"/>
        <c:axId val="290965552"/>
        <c:axId val="290965944"/>
      </c:lineChart>
      <c:catAx>
        <c:axId val="290965552"/>
        <c:scaling>
          <c:orientation val="minMax"/>
        </c:scaling>
        <c:delete val="0"/>
        <c:axPos val="b"/>
        <c:numFmt formatCode="General" sourceLinked="1"/>
        <c:majorTickMark val="out"/>
        <c:minorTickMark val="none"/>
        <c:tickLblPos val="nextTo"/>
        <c:txPr>
          <a:bodyPr/>
          <a:lstStyle/>
          <a:p>
            <a:pPr>
              <a:defRPr lang="en-US"/>
            </a:pPr>
            <a:endParaRPr lang="en-US"/>
          </a:p>
        </c:txPr>
        <c:crossAx val="290965944"/>
        <c:crosses val="autoZero"/>
        <c:auto val="1"/>
        <c:lblAlgn val="ctr"/>
        <c:lblOffset val="100"/>
        <c:noMultiLvlLbl val="0"/>
      </c:catAx>
      <c:valAx>
        <c:axId val="290965944"/>
        <c:scaling>
          <c:orientation val="minMax"/>
          <c:max val="32000"/>
        </c:scaling>
        <c:delete val="0"/>
        <c:axPos val="l"/>
        <c:title>
          <c:tx>
            <c:rich>
              <a:bodyPr rot="0" vert="horz"/>
              <a:lstStyle/>
              <a:p>
                <a:pPr>
                  <a:defRPr lang="en-US" b="1">
                    <a:solidFill>
                      <a:srgbClr val="0B8EAD"/>
                    </a:solidFill>
                  </a:defRPr>
                </a:pPr>
                <a:r>
                  <a:rPr lang="en-AU" b="1">
                    <a:solidFill>
                      <a:srgbClr val="0B8EAD"/>
                    </a:solidFill>
                  </a:rPr>
                  <a:t>(GL)</a:t>
                </a:r>
              </a:p>
            </c:rich>
          </c:tx>
          <c:layout>
            <c:manualLayout>
              <c:xMode val="edge"/>
              <c:yMode val="edge"/>
              <c:x val="3.1273681033782315E-2"/>
              <c:y val="5.7932901246267127E-2"/>
            </c:manualLayout>
          </c:layout>
          <c:overlay val="0"/>
        </c:title>
        <c:numFmt formatCode="General" sourceLinked="1"/>
        <c:majorTickMark val="out"/>
        <c:minorTickMark val="none"/>
        <c:tickLblPos val="nextTo"/>
        <c:txPr>
          <a:bodyPr rot="0" vert="horz"/>
          <a:lstStyle/>
          <a:p>
            <a:pPr>
              <a:defRPr lang="en-US"/>
            </a:pPr>
            <a:endParaRPr lang="en-US"/>
          </a:p>
        </c:txPr>
        <c:crossAx val="290965552"/>
        <c:crosses val="autoZero"/>
        <c:crossBetween val="midCat"/>
        <c:majorUnit val="8000"/>
      </c:valAx>
    </c:plotArea>
    <c:legend>
      <c:legendPos val="b"/>
      <c:layout>
        <c:manualLayout>
          <c:xMode val="edge"/>
          <c:yMode val="edge"/>
          <c:x val="0.13910788519351913"/>
          <c:y val="0.76048093575167941"/>
          <c:w val="0.7370716043278156"/>
          <c:h val="0.11226638444005348"/>
        </c:manualLayout>
      </c:layout>
      <c:overlay val="0"/>
      <c:txPr>
        <a:bodyPr/>
        <a:lstStyle/>
        <a:p>
          <a:pPr>
            <a:defRPr lang="en-US"/>
          </a:pPr>
          <a:endParaRPr lang="en-US"/>
        </a:p>
      </c:txPr>
    </c:legend>
    <c:plotVisOnly val="1"/>
    <c:dispBlanksAs val="gap"/>
    <c:showDLblsOverMax val="0"/>
  </c:chart>
  <c:txPr>
    <a:bodyPr/>
    <a:lstStyle/>
    <a:p>
      <a:pPr>
        <a:defRPr sz="1800" b="0">
          <a:solidFill>
            <a:srgbClr val="2D3543"/>
          </a:solidFill>
          <a:latin typeface="Calibri"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89B040-9F68-444F-9291-F545698FADF9}" type="datetimeFigureOut">
              <a:rPr lang="en-AU" smtClean="0"/>
              <a:pPr/>
              <a:t>4/02/2015</a:t>
            </a:fld>
            <a:endParaRPr lang="en-AU"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6AD3069-D7BA-4EB3-A218-E0B690C1A73E}" type="slidenum">
              <a:rPr lang="en-AU" smtClean="0"/>
              <a:pPr/>
              <a:t>‹#›</a:t>
            </a:fld>
            <a:endParaRPr lang="en-AU" dirty="0"/>
          </a:p>
        </p:txBody>
      </p:sp>
    </p:spTree>
    <p:extLst>
      <p:ext uri="{BB962C8B-B14F-4D97-AF65-F5344CB8AC3E}">
        <p14:creationId xmlns:p14="http://schemas.microsoft.com/office/powerpoint/2010/main" val="6422434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BD543C9-3000-46FE-A61E-48B618904EF9}" type="datetime1">
              <a:rPr lang="en-AU"/>
              <a:pPr/>
              <a:t>4/02/2015</a:t>
            </a:fld>
            <a:endParaRPr lang="en-AU"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wrap="square" lIns="91440" tIns="45720" rIns="91440" bIns="45720" numCol="1" anchor="t" anchorCtr="0" compatLnSpc="1">
            <a:prstTxWarp prst="textNoShape">
              <a:avLst/>
            </a:prstTxWarp>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ED77D52-1F3D-4573-B95E-08FC198EC7DC}" type="slidenum">
              <a:rPr lang="en-AU"/>
              <a:pPr/>
              <a:t>‹#›</a:t>
            </a:fld>
            <a:endParaRPr lang="en-AU" dirty="0"/>
          </a:p>
        </p:txBody>
      </p:sp>
    </p:spTree>
    <p:extLst>
      <p:ext uri="{BB962C8B-B14F-4D97-AF65-F5344CB8AC3E}">
        <p14:creationId xmlns:p14="http://schemas.microsoft.com/office/powerpoint/2010/main" val="682840071"/>
      </p:ext>
    </p:extLst>
  </p:cSld>
  <p:clrMap bg1="lt1" tx1="dk1" bg2="lt2" tx2="dk2" accent1="accent1" accent2="accent2" accent3="accent3" accent4="accent4" accent5="accent5" accent6="accent6" hlink="hlink" folHlink="folHlink"/>
  <p:hf hdr="0" dt="0"/>
  <p:notesStyle>
    <a:lvl1pPr algn="l" defTabSz="457200" rtl="0" fontAlgn="base">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ED77D52-1F3D-4573-B95E-08FC198EC7DC}" type="slidenum">
              <a:rPr lang="en-AU" smtClean="0"/>
              <a:pPr/>
              <a:t>1</a:t>
            </a:fld>
            <a:endParaRPr lang="en-AU" dirty="0"/>
          </a:p>
        </p:txBody>
      </p:sp>
    </p:spTree>
    <p:extLst>
      <p:ext uri="{BB962C8B-B14F-4D97-AF65-F5344CB8AC3E}">
        <p14:creationId xmlns:p14="http://schemas.microsoft.com/office/powerpoint/2010/main" val="188504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ED77D52-1F3D-4573-B95E-08FC198EC7DC}" type="slidenum">
              <a:rPr lang="en-AU" smtClean="0"/>
              <a:pPr/>
              <a:t>10</a:t>
            </a:fld>
            <a:endParaRPr lang="en-AU" dirty="0"/>
          </a:p>
        </p:txBody>
      </p:sp>
    </p:spTree>
    <p:extLst>
      <p:ext uri="{BB962C8B-B14F-4D97-AF65-F5344CB8AC3E}">
        <p14:creationId xmlns:p14="http://schemas.microsoft.com/office/powerpoint/2010/main" val="776903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Add map as background?</a:t>
            </a:r>
            <a:endParaRPr lang="en-AU"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ED77D52-1F3D-4573-B95E-08FC198EC7DC}" type="slidenum">
              <a:rPr lang="en-AU" smtClean="0"/>
              <a:pPr/>
              <a:t>11</a:t>
            </a:fld>
            <a:endParaRPr lang="en-AU" dirty="0"/>
          </a:p>
        </p:txBody>
      </p:sp>
    </p:spTree>
    <p:extLst>
      <p:ext uri="{BB962C8B-B14F-4D97-AF65-F5344CB8AC3E}">
        <p14:creationId xmlns:p14="http://schemas.microsoft.com/office/powerpoint/2010/main" val="2748245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baseline="0" dirty="0" smtClean="0"/>
          </a:p>
        </p:txBody>
      </p:sp>
      <p:sp>
        <p:nvSpPr>
          <p:cNvPr id="4" name="Slide Number Placeholder 3"/>
          <p:cNvSpPr>
            <a:spLocks noGrp="1"/>
          </p:cNvSpPr>
          <p:nvPr>
            <p:ph type="sldNum" sz="quarter" idx="10"/>
          </p:nvPr>
        </p:nvSpPr>
        <p:spPr/>
        <p:txBody>
          <a:bodyPr/>
          <a:lstStyle/>
          <a:p>
            <a:fld id="{8ED77D52-1F3D-4573-B95E-08FC198EC7DC}" type="slidenum">
              <a:rPr lang="en-AU" smtClean="0"/>
              <a:pPr/>
              <a:t>13</a:t>
            </a:fld>
            <a:endParaRPr lang="en-AU" dirty="0"/>
          </a:p>
        </p:txBody>
      </p:sp>
    </p:spTree>
    <p:extLst>
      <p:ext uri="{BB962C8B-B14F-4D97-AF65-F5344CB8AC3E}">
        <p14:creationId xmlns:p14="http://schemas.microsoft.com/office/powerpoint/2010/main" val="1311082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8B986C-8793-40E8-A329-14787FD4E53D}" type="slidenum">
              <a:rPr lang="en-AU"/>
              <a:pPr/>
              <a:t>14</a:t>
            </a:fld>
            <a:endParaRPr lang="en-A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pPr algn="just"/>
            <a:r>
              <a:rPr lang="en-AU"/>
              <a:t>In 1978 there were 214 international river basins. With the break-up of the Soviet union and Balkan states, there are now 261. </a:t>
            </a:r>
          </a:p>
          <a:p>
            <a:pPr algn="just"/>
            <a:endParaRPr lang="en-AU"/>
          </a:p>
          <a:p>
            <a:pPr algn="just"/>
            <a:r>
              <a:rPr lang="en-AU"/>
              <a:t>These rivers cover 45.3 percent of the land surface of the earth, and carry 80 percent of its available fresh water. They include parts of 145 nations. 21 nations, such as Bangladesh, lie entirely within a shared basin. Tensions and disputes are inevitable, with national interest so hard to define. Water, or even sediment, used or diverted in your country, upstream, is not available for me, struggling downstream, and I am likely to get rather tight jawed over your plans to develop it. </a:t>
            </a:r>
          </a:p>
          <a:p>
            <a:pPr algn="just"/>
            <a:endParaRPr lang="en-AU"/>
          </a:p>
          <a:p>
            <a:r>
              <a:rPr lang="en-AU"/>
              <a:t>The negative vision for catchment management that we often see is communities looking towards the mountains but rarely towards the sea. </a:t>
            </a:r>
          </a:p>
        </p:txBody>
      </p:sp>
    </p:spTree>
    <p:extLst>
      <p:ext uri="{BB962C8B-B14F-4D97-AF65-F5344CB8AC3E}">
        <p14:creationId xmlns:p14="http://schemas.microsoft.com/office/powerpoint/2010/main" val="3849112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ED77D52-1F3D-4573-B95E-08FC198EC7DC}" type="slidenum">
              <a:rPr lang="en-AU" smtClean="0"/>
              <a:pPr/>
              <a:t>15</a:t>
            </a:fld>
            <a:endParaRPr lang="en-AU" dirty="0"/>
          </a:p>
        </p:txBody>
      </p:sp>
    </p:spTree>
    <p:extLst>
      <p:ext uri="{BB962C8B-B14F-4D97-AF65-F5344CB8AC3E}">
        <p14:creationId xmlns:p14="http://schemas.microsoft.com/office/powerpoint/2010/main" val="4087641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352AD6-B625-4BBE-9384-9EDB25E5F40D}" type="slidenum">
              <a:rPr lang="en-AU"/>
              <a:pPr/>
              <a:t>20</a:t>
            </a:fld>
            <a:endParaRPr lang="en-AU"/>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914400" y="4343400"/>
            <a:ext cx="5029200" cy="4114800"/>
          </a:xfrm>
        </p:spPr>
        <p:txBody>
          <a:bodyPr/>
          <a:lstStyle/>
          <a:p>
            <a:r>
              <a:rPr lang="en-AU"/>
              <a:t>Evidence of decline includes the </a:t>
            </a:r>
            <a:r>
              <a:rPr lang="en-AU" b="1"/>
              <a:t>snapshot</a:t>
            </a:r>
            <a:r>
              <a:rPr lang="en-AU"/>
              <a:t> of river health</a:t>
            </a:r>
          </a:p>
          <a:p>
            <a:endParaRPr lang="en-AU"/>
          </a:p>
          <a:p>
            <a:r>
              <a:rPr lang="en-AU"/>
              <a:t>bit of a focus on Stakeholder Profiling - as it relates to this session of the Seminar</a:t>
            </a:r>
          </a:p>
        </p:txBody>
      </p:sp>
    </p:spTree>
    <p:extLst>
      <p:ext uri="{BB962C8B-B14F-4D97-AF65-F5344CB8AC3E}">
        <p14:creationId xmlns:p14="http://schemas.microsoft.com/office/powerpoint/2010/main" val="227543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DE0319-7417-4CB8-8668-808BC08F964C}" type="slidenum">
              <a:rPr lang="en-AU"/>
              <a:pPr/>
              <a:t>21</a:t>
            </a:fld>
            <a:endParaRPr lang="en-AU"/>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xfrm>
            <a:off x="914400" y="4343400"/>
            <a:ext cx="5029200" cy="4114800"/>
          </a:xfrm>
        </p:spPr>
        <p:txBody>
          <a:bodyPr/>
          <a:lstStyle/>
          <a:p>
            <a:r>
              <a:rPr lang="en-AU" sz="1400"/>
              <a:t>Land area salt-affected is the common measure of salinity impact</a:t>
            </a:r>
          </a:p>
          <a:p>
            <a:endParaRPr lang="en-AU" sz="1400"/>
          </a:p>
          <a:p>
            <a:r>
              <a:rPr lang="en-AU" sz="1400"/>
              <a:t>First, remove from your mind the image of salinity as cancerous salt scald - this is not a doomsday scenario</a:t>
            </a:r>
          </a:p>
          <a:p>
            <a:endParaRPr lang="en-AU" sz="1400"/>
          </a:p>
          <a:p>
            <a:r>
              <a:rPr lang="en-AU" sz="1400"/>
              <a:t>These figures are for areas where agricultural productivity is affected - the predictive modelling can’t distinguish water logging and salinity in many cases</a:t>
            </a:r>
          </a:p>
          <a:p>
            <a:endParaRPr lang="en-AU" sz="1400"/>
          </a:p>
          <a:p>
            <a:r>
              <a:rPr lang="en-AU" sz="1400"/>
              <a:t>Note the large area for Western Australia where prediction is best - other States may revise upwards.</a:t>
            </a:r>
          </a:p>
        </p:txBody>
      </p:sp>
    </p:spTree>
    <p:extLst>
      <p:ext uri="{BB962C8B-B14F-4D97-AF65-F5344CB8AC3E}">
        <p14:creationId xmlns:p14="http://schemas.microsoft.com/office/powerpoint/2010/main" val="2653987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6F6A0-DB71-48DF-A0E5-AB60239371A7}" type="slidenum">
              <a:rPr lang="en-AU"/>
              <a:pPr/>
              <a:t>22</a:t>
            </a:fld>
            <a:endParaRPr lang="en-AU"/>
          </a:p>
        </p:txBody>
      </p:sp>
      <p:sp>
        <p:nvSpPr>
          <p:cNvPr id="54274" name="Rectangle 2"/>
          <p:cNvSpPr>
            <a:spLocks noGrp="1" noRot="1" noChangeAspect="1" noChangeArrowheads="1" noTextEdit="1"/>
          </p:cNvSpPr>
          <p:nvPr>
            <p:ph type="sldImg"/>
          </p:nvPr>
        </p:nvSpPr>
        <p:spPr>
          <a:xfrm>
            <a:off x="1195388" y="681038"/>
            <a:ext cx="4543425" cy="3408362"/>
          </a:xfrm>
          <a:ln/>
        </p:spPr>
      </p:sp>
      <p:sp>
        <p:nvSpPr>
          <p:cNvPr id="54275" name="Rectangle 3"/>
          <p:cNvSpPr>
            <a:spLocks noGrp="1" noChangeArrowheads="1"/>
          </p:cNvSpPr>
          <p:nvPr>
            <p:ph type="body" idx="1"/>
          </p:nvPr>
        </p:nvSpPr>
        <p:spPr>
          <a:xfrm>
            <a:off x="885825" y="4362450"/>
            <a:ext cx="5086350" cy="4089400"/>
          </a:xfrm>
        </p:spPr>
        <p:txBody>
          <a:bodyPr lIns="88333" tIns="44167" rIns="88333" bIns="44167">
            <a:normAutofit fontScale="92500" lnSpcReduction="10000"/>
          </a:bodyPr>
          <a:lstStyle/>
          <a:p>
            <a:pPr>
              <a:lnSpc>
                <a:spcPct val="150000"/>
              </a:lnSpc>
              <a:buFontTx/>
              <a:buChar char="•"/>
            </a:pPr>
            <a:r>
              <a:rPr lang="en-AU" sz="1400"/>
              <a:t> Farming Systems Development</a:t>
            </a:r>
          </a:p>
          <a:p>
            <a:pPr lvl="1">
              <a:lnSpc>
                <a:spcPct val="150000"/>
              </a:lnSpc>
              <a:buFontTx/>
              <a:buChar char="•"/>
            </a:pPr>
            <a:r>
              <a:rPr lang="en-AU" sz="1400"/>
              <a:t>R&amp;D agenda for farming systems capable of mimicking natural vegetation in water use.</a:t>
            </a:r>
          </a:p>
          <a:p>
            <a:pPr>
              <a:lnSpc>
                <a:spcPct val="150000"/>
              </a:lnSpc>
              <a:buFontTx/>
              <a:buChar char="•"/>
            </a:pPr>
            <a:r>
              <a:rPr lang="en-AU" sz="1400"/>
              <a:t> Forestry for environmental services</a:t>
            </a:r>
          </a:p>
          <a:p>
            <a:pPr lvl="1">
              <a:lnSpc>
                <a:spcPct val="150000"/>
              </a:lnSpc>
              <a:buFontTx/>
              <a:buChar char="•"/>
            </a:pPr>
            <a:r>
              <a:rPr lang="en-AU" sz="1400"/>
              <a:t>Vegetation bank and financial investment vehicles for targeting public funds and maximising leverage on private capital</a:t>
            </a:r>
          </a:p>
          <a:p>
            <a:pPr lvl="1">
              <a:lnSpc>
                <a:spcPct val="150000"/>
              </a:lnSpc>
              <a:buFontTx/>
              <a:buChar char="•"/>
            </a:pPr>
            <a:r>
              <a:rPr lang="en-AU" sz="1400"/>
              <a:t>For salinity prone areas (600-800mm) but carefully sited</a:t>
            </a:r>
          </a:p>
          <a:p>
            <a:pPr lvl="1">
              <a:lnSpc>
                <a:spcPct val="150000"/>
              </a:lnSpc>
              <a:buFontTx/>
              <a:buChar char="•"/>
            </a:pPr>
            <a:r>
              <a:rPr lang="en-AU" sz="1400"/>
              <a:t>Integrated with carbon sequestration</a:t>
            </a:r>
          </a:p>
          <a:p>
            <a:pPr>
              <a:lnSpc>
                <a:spcPct val="150000"/>
              </a:lnSpc>
              <a:buFontTx/>
              <a:buChar char="•"/>
            </a:pPr>
            <a:r>
              <a:rPr lang="en-AU" sz="1400"/>
              <a:t> Joint works for shared rivers</a:t>
            </a:r>
          </a:p>
          <a:p>
            <a:pPr lvl="1">
              <a:lnSpc>
                <a:spcPct val="150000"/>
              </a:lnSpc>
              <a:buFontTx/>
              <a:buChar char="•"/>
            </a:pPr>
            <a:r>
              <a:rPr lang="en-AU" sz="1400"/>
              <a:t>More salt interception schemes over 10 years</a:t>
            </a:r>
          </a:p>
          <a:p>
            <a:pPr lvl="1">
              <a:lnSpc>
                <a:spcPct val="150000"/>
              </a:lnSpc>
            </a:pPr>
            <a:endParaRPr lang="en-AU" sz="1400"/>
          </a:p>
          <a:p>
            <a:pPr lvl="1">
              <a:lnSpc>
                <a:spcPct val="150000"/>
              </a:lnSpc>
            </a:pPr>
            <a:r>
              <a:rPr lang="en-AU" sz="1400"/>
              <a:t>So lets examine ICM more closely</a:t>
            </a:r>
          </a:p>
        </p:txBody>
      </p:sp>
    </p:spTree>
    <p:extLst>
      <p:ext uri="{BB962C8B-B14F-4D97-AF65-F5344CB8AC3E}">
        <p14:creationId xmlns:p14="http://schemas.microsoft.com/office/powerpoint/2010/main" val="2129730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AU" sz="1200" kern="1200" baseline="0" dirty="0" smtClean="0">
              <a:solidFill>
                <a:schemeClr val="tx1"/>
              </a:solidFill>
              <a:latin typeface="+mn-lt"/>
              <a:ea typeface="ＭＳ Ｐゴシック" pitchFamily="-105" charset="-128"/>
              <a:cs typeface="ＭＳ Ｐゴシック" pitchFamily="-105" charset="-128"/>
            </a:endParaRPr>
          </a:p>
        </p:txBody>
      </p:sp>
      <p:sp>
        <p:nvSpPr>
          <p:cNvPr id="4" name="Slide Number Placeholder 3"/>
          <p:cNvSpPr>
            <a:spLocks noGrp="1"/>
          </p:cNvSpPr>
          <p:nvPr>
            <p:ph type="sldNum" sz="quarter" idx="10"/>
          </p:nvPr>
        </p:nvSpPr>
        <p:spPr/>
        <p:txBody>
          <a:bodyPr/>
          <a:lstStyle/>
          <a:p>
            <a:fld id="{8ED77D52-1F3D-4573-B95E-08FC198EC7DC}" type="slidenum">
              <a:rPr lang="en-AU" smtClean="0"/>
              <a:pPr/>
              <a:t>24</a:t>
            </a:fld>
            <a:endParaRPr lang="en-AU" dirty="0"/>
          </a:p>
        </p:txBody>
      </p:sp>
    </p:spTree>
    <p:extLst>
      <p:ext uri="{BB962C8B-B14F-4D97-AF65-F5344CB8AC3E}">
        <p14:creationId xmlns:p14="http://schemas.microsoft.com/office/powerpoint/2010/main" val="574316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6CF2B9A-302B-44CA-89EC-F76525BF88F6}" type="slidenum">
              <a:rPr lang="en-US" smtClean="0"/>
              <a:pPr>
                <a:defRPr/>
              </a:pPr>
              <a:t>25</a:t>
            </a:fld>
            <a:endParaRPr lang="en-US" dirty="0"/>
          </a:p>
        </p:txBody>
      </p:sp>
    </p:spTree>
    <p:extLst>
      <p:ext uri="{BB962C8B-B14F-4D97-AF65-F5344CB8AC3E}">
        <p14:creationId xmlns:p14="http://schemas.microsoft.com/office/powerpoint/2010/main" val="4196923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a:lstStyle/>
          <a:p>
            <a:pPr eaLnBrk="1" hangingPunct="1"/>
            <a:r>
              <a:rPr lang="en-AU" smtClean="0"/>
              <a:t>Add map background</a:t>
            </a:r>
          </a:p>
        </p:txBody>
      </p:sp>
      <p:sp>
        <p:nvSpPr>
          <p:cNvPr id="77828" name="Footer Placeholder 3"/>
          <p:cNvSpPr>
            <a:spLocks noGrp="1"/>
          </p:cNvSpPr>
          <p:nvPr>
            <p:ph type="ftr" sz="quarter" idx="4"/>
          </p:nvPr>
        </p:nvSpPr>
        <p:spPr bwMode="auto">
          <a:noFill/>
          <a:ln>
            <a:miter lim="800000"/>
            <a:headEnd/>
            <a:tailEnd/>
          </a:ln>
        </p:spPr>
        <p:txBody>
          <a:bodyPr/>
          <a:lstStyle/>
          <a:p>
            <a:endParaRPr lang="en-US" smtClean="0">
              <a:latin typeface="Times"/>
              <a:ea typeface="ヒラギノ明朝 ProN W3"/>
              <a:cs typeface="ヒラギノ明朝 ProN W3"/>
              <a:sym typeface="Times"/>
            </a:endParaRPr>
          </a:p>
        </p:txBody>
      </p:sp>
      <p:sp>
        <p:nvSpPr>
          <p:cNvPr id="77829" name="Slide Number Placeholder 4"/>
          <p:cNvSpPr>
            <a:spLocks noGrp="1"/>
          </p:cNvSpPr>
          <p:nvPr>
            <p:ph type="sldNum" sz="quarter" idx="5"/>
          </p:nvPr>
        </p:nvSpPr>
        <p:spPr bwMode="auto">
          <a:noFill/>
          <a:ln>
            <a:miter lim="800000"/>
            <a:headEnd/>
            <a:tailEnd/>
          </a:ln>
        </p:spPr>
        <p:txBody>
          <a:bodyPr/>
          <a:lstStyle/>
          <a:p>
            <a:fld id="{0C303B87-E09A-4058-9357-DAF301CF151E}" type="slidenum">
              <a:rPr lang="en-AU" smtClean="0">
                <a:latin typeface="Times"/>
                <a:ea typeface="ヒラギノ明朝 ProN W3"/>
                <a:cs typeface="ヒラギノ明朝 ProN W3"/>
                <a:sym typeface="Times"/>
              </a:rPr>
              <a:pPr/>
              <a:t>2</a:t>
            </a:fld>
            <a:endParaRPr lang="en-AU" smtClean="0">
              <a:latin typeface="Times"/>
              <a:ea typeface="ヒラギノ明朝 ProN W3"/>
              <a:cs typeface="ヒラギノ明朝 ProN W3"/>
              <a:sym typeface="Times"/>
            </a:endParaRPr>
          </a:p>
        </p:txBody>
      </p:sp>
    </p:spTree>
    <p:extLst>
      <p:ext uri="{BB962C8B-B14F-4D97-AF65-F5344CB8AC3E}">
        <p14:creationId xmlns:p14="http://schemas.microsoft.com/office/powerpoint/2010/main" val="3655532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xfrm>
            <a:off x="919163" y="744538"/>
            <a:ext cx="4960937" cy="3722687"/>
          </a:xfrm>
          <a:noFill/>
          <a:ln>
            <a:solidFill>
              <a:srgbClr val="000000"/>
            </a:solidFill>
            <a:miter lim="800000"/>
            <a:headEnd/>
            <a:tailEnd/>
          </a:ln>
        </p:spPr>
      </p:sp>
      <p:sp>
        <p:nvSpPr>
          <p:cNvPr id="48131" name="Rectangle 3"/>
          <p:cNvSpPr>
            <a:spLocks noGrp="1"/>
          </p:cNvSpPr>
          <p:nvPr>
            <p:ph type="body" idx="1"/>
          </p:nvPr>
        </p:nvSpPr>
        <p:spPr bwMode="auto">
          <a:xfrm>
            <a:off x="908051" y="4714876"/>
            <a:ext cx="4981575" cy="4467225"/>
          </a:xfrm>
          <a:noFill/>
        </p:spPr>
        <p:txBody>
          <a:bodyPr/>
          <a:lstStyle/>
          <a:p>
            <a:pPr eaLnBrk="1" hangingPunct="1"/>
            <a:endParaRPr lang="en-US" dirty="0" smtClean="0">
              <a:ea typeface="ＭＳ Ｐゴシック"/>
              <a:cs typeface="ＭＳ Ｐゴシック"/>
            </a:endParaRPr>
          </a:p>
        </p:txBody>
      </p:sp>
    </p:spTree>
    <p:extLst>
      <p:ext uri="{BB962C8B-B14F-4D97-AF65-F5344CB8AC3E}">
        <p14:creationId xmlns:p14="http://schemas.microsoft.com/office/powerpoint/2010/main" val="664182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AU" sz="1200" kern="1200" baseline="0" dirty="0" smtClean="0">
              <a:solidFill>
                <a:schemeClr val="tx1"/>
              </a:solidFill>
              <a:latin typeface="+mn-lt"/>
              <a:ea typeface="ＭＳ Ｐゴシック" pitchFamily="-105" charset="-128"/>
              <a:cs typeface="ＭＳ Ｐゴシック" pitchFamily="-105" charset="-128"/>
            </a:endParaRPr>
          </a:p>
        </p:txBody>
      </p:sp>
      <p:sp>
        <p:nvSpPr>
          <p:cNvPr id="4" name="Slide Number Placeholder 3"/>
          <p:cNvSpPr>
            <a:spLocks noGrp="1"/>
          </p:cNvSpPr>
          <p:nvPr>
            <p:ph type="sldNum" sz="quarter" idx="10"/>
          </p:nvPr>
        </p:nvSpPr>
        <p:spPr/>
        <p:txBody>
          <a:bodyPr/>
          <a:lstStyle/>
          <a:p>
            <a:fld id="{8ED77D52-1F3D-4573-B95E-08FC198EC7DC}" type="slidenum">
              <a:rPr lang="en-AU" smtClean="0"/>
              <a:pPr/>
              <a:t>28</a:t>
            </a:fld>
            <a:endParaRPr lang="en-AU" dirty="0"/>
          </a:p>
        </p:txBody>
      </p:sp>
    </p:spTree>
    <p:extLst>
      <p:ext uri="{BB962C8B-B14F-4D97-AF65-F5344CB8AC3E}">
        <p14:creationId xmlns:p14="http://schemas.microsoft.com/office/powerpoint/2010/main" val="2298626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baseline="0" dirty="0" smtClean="0"/>
          </a:p>
        </p:txBody>
      </p:sp>
      <p:sp>
        <p:nvSpPr>
          <p:cNvPr id="4" name="Slide Number Placeholder 3"/>
          <p:cNvSpPr>
            <a:spLocks noGrp="1"/>
          </p:cNvSpPr>
          <p:nvPr>
            <p:ph type="sldNum" sz="quarter" idx="10"/>
          </p:nvPr>
        </p:nvSpPr>
        <p:spPr/>
        <p:txBody>
          <a:bodyPr/>
          <a:lstStyle/>
          <a:p>
            <a:fld id="{8ED77D52-1F3D-4573-B95E-08FC198EC7DC}" type="slidenum">
              <a:rPr lang="en-AU" smtClean="0"/>
              <a:pPr/>
              <a:t>29</a:t>
            </a:fld>
            <a:endParaRPr lang="en-AU" dirty="0"/>
          </a:p>
        </p:txBody>
      </p:sp>
    </p:spTree>
    <p:extLst>
      <p:ext uri="{BB962C8B-B14F-4D97-AF65-F5344CB8AC3E}">
        <p14:creationId xmlns:p14="http://schemas.microsoft.com/office/powerpoint/2010/main" val="1103985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ED77D52-1F3D-4573-B95E-08FC198EC7DC}" type="slidenum">
              <a:rPr lang="en-AU" smtClean="0"/>
              <a:pPr/>
              <a:t>30</a:t>
            </a:fld>
            <a:endParaRPr lang="en-AU" dirty="0"/>
          </a:p>
        </p:txBody>
      </p:sp>
    </p:spTree>
    <p:extLst>
      <p:ext uri="{BB962C8B-B14F-4D97-AF65-F5344CB8AC3E}">
        <p14:creationId xmlns:p14="http://schemas.microsoft.com/office/powerpoint/2010/main" val="3663645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ED77D52-1F3D-4573-B95E-08FC198EC7DC}" type="slidenum">
              <a:rPr lang="en-AU" smtClean="0"/>
              <a:pPr/>
              <a:t>31</a:t>
            </a:fld>
            <a:endParaRPr lang="en-AU" dirty="0"/>
          </a:p>
        </p:txBody>
      </p:sp>
    </p:spTree>
    <p:extLst>
      <p:ext uri="{BB962C8B-B14F-4D97-AF65-F5344CB8AC3E}">
        <p14:creationId xmlns:p14="http://schemas.microsoft.com/office/powerpoint/2010/main" val="1133220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ED77D52-1F3D-4573-B95E-08FC198EC7DC}" type="slidenum">
              <a:rPr lang="en-AU" smtClean="0"/>
              <a:pPr/>
              <a:t>32</a:t>
            </a:fld>
            <a:endParaRPr lang="en-AU" dirty="0"/>
          </a:p>
        </p:txBody>
      </p:sp>
    </p:spTree>
    <p:extLst>
      <p:ext uri="{BB962C8B-B14F-4D97-AF65-F5344CB8AC3E}">
        <p14:creationId xmlns:p14="http://schemas.microsoft.com/office/powerpoint/2010/main" val="3764849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5F96FB-8189-4E22-964A-4FA2CCC48D83}" type="slidenum">
              <a:rPr lang="en-AU"/>
              <a:pPr/>
              <a:t>33</a:t>
            </a:fld>
            <a:endParaRPr lang="en-AU"/>
          </a:p>
        </p:txBody>
      </p:sp>
      <p:sp>
        <p:nvSpPr>
          <p:cNvPr id="267266" name="Rectangle 2"/>
          <p:cNvSpPr>
            <a:spLocks noGrp="1" noRot="1" noChangeAspect="1" noChangeArrowheads="1" noTextEdit="1"/>
          </p:cNvSpPr>
          <p:nvPr>
            <p:ph type="sldImg"/>
          </p:nvPr>
        </p:nvSpPr>
        <p:spPr>
          <a:xfrm>
            <a:off x="971550" y="741363"/>
            <a:ext cx="4927600" cy="3695700"/>
          </a:xfrm>
          <a:ln/>
        </p:spPr>
      </p:sp>
      <p:sp>
        <p:nvSpPr>
          <p:cNvPr id="267267" name="Rectangle 3"/>
          <p:cNvSpPr>
            <a:spLocks noGrp="1" noChangeArrowheads="1"/>
          </p:cNvSpPr>
          <p:nvPr>
            <p:ph type="body" idx="1"/>
          </p:nvPr>
        </p:nvSpPr>
        <p:spPr>
          <a:xfrm>
            <a:off x="879214" y="4735178"/>
            <a:ext cx="5039249" cy="4439741"/>
          </a:xfrm>
        </p:spPr>
        <p:txBody>
          <a:bodyPr/>
          <a:lstStyle/>
          <a:p>
            <a:endParaRPr lang="en-US"/>
          </a:p>
        </p:txBody>
      </p:sp>
    </p:spTree>
    <p:extLst>
      <p:ext uri="{BB962C8B-B14F-4D97-AF65-F5344CB8AC3E}">
        <p14:creationId xmlns:p14="http://schemas.microsoft.com/office/powerpoint/2010/main" val="1911151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a:lstStyle/>
          <a:p>
            <a:pPr eaLnBrk="1" hangingPunct="1"/>
            <a:r>
              <a:rPr lang="en-AU" smtClean="0"/>
              <a:t>Add map background</a:t>
            </a:r>
          </a:p>
        </p:txBody>
      </p:sp>
      <p:sp>
        <p:nvSpPr>
          <p:cNvPr id="77828" name="Footer Placeholder 3"/>
          <p:cNvSpPr>
            <a:spLocks noGrp="1"/>
          </p:cNvSpPr>
          <p:nvPr>
            <p:ph type="ftr" sz="quarter" idx="4"/>
          </p:nvPr>
        </p:nvSpPr>
        <p:spPr bwMode="auto">
          <a:noFill/>
          <a:ln>
            <a:miter lim="800000"/>
            <a:headEnd/>
            <a:tailEnd/>
          </a:ln>
        </p:spPr>
        <p:txBody>
          <a:bodyPr/>
          <a:lstStyle/>
          <a:p>
            <a:endParaRPr lang="en-US" smtClean="0">
              <a:latin typeface="Times"/>
              <a:ea typeface="ヒラギノ明朝 ProN W3"/>
              <a:cs typeface="ヒラギノ明朝 ProN W3"/>
              <a:sym typeface="Times"/>
            </a:endParaRPr>
          </a:p>
        </p:txBody>
      </p:sp>
      <p:sp>
        <p:nvSpPr>
          <p:cNvPr id="77829" name="Slide Number Placeholder 4"/>
          <p:cNvSpPr>
            <a:spLocks noGrp="1"/>
          </p:cNvSpPr>
          <p:nvPr>
            <p:ph type="sldNum" sz="quarter" idx="5"/>
          </p:nvPr>
        </p:nvSpPr>
        <p:spPr bwMode="auto">
          <a:noFill/>
          <a:ln>
            <a:miter lim="800000"/>
            <a:headEnd/>
            <a:tailEnd/>
          </a:ln>
        </p:spPr>
        <p:txBody>
          <a:bodyPr/>
          <a:lstStyle/>
          <a:p>
            <a:fld id="{0C303B87-E09A-4058-9357-DAF301CF151E}" type="slidenum">
              <a:rPr lang="en-AU" smtClean="0">
                <a:latin typeface="Times"/>
                <a:ea typeface="ヒラギノ明朝 ProN W3"/>
                <a:cs typeface="ヒラギノ明朝 ProN W3"/>
                <a:sym typeface="Times"/>
              </a:rPr>
              <a:pPr/>
              <a:t>3</a:t>
            </a:fld>
            <a:endParaRPr lang="en-AU" smtClean="0">
              <a:latin typeface="Times"/>
              <a:ea typeface="ヒラギノ明朝 ProN W3"/>
              <a:cs typeface="ヒラギノ明朝 ProN W3"/>
              <a:sym typeface="Times"/>
            </a:endParaRPr>
          </a:p>
        </p:txBody>
      </p:sp>
    </p:spTree>
    <p:extLst>
      <p:ext uri="{BB962C8B-B14F-4D97-AF65-F5344CB8AC3E}">
        <p14:creationId xmlns:p14="http://schemas.microsoft.com/office/powerpoint/2010/main" val="2535338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ED77D52-1F3D-4573-B95E-08FC198EC7DC}" type="slidenum">
              <a:rPr lang="en-AU" smtClean="0"/>
              <a:pPr/>
              <a:t>4</a:t>
            </a:fld>
            <a:endParaRPr lang="en-AU" dirty="0"/>
          </a:p>
        </p:txBody>
      </p:sp>
    </p:spTree>
    <p:extLst>
      <p:ext uri="{BB962C8B-B14F-4D97-AF65-F5344CB8AC3E}">
        <p14:creationId xmlns:p14="http://schemas.microsoft.com/office/powerpoint/2010/main" val="242793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ED77D52-1F3D-4573-B95E-08FC198EC7DC}" type="slidenum">
              <a:rPr lang="en-AU" smtClean="0"/>
              <a:pPr/>
              <a:t>5</a:t>
            </a:fld>
            <a:endParaRPr lang="en-AU" dirty="0"/>
          </a:p>
        </p:txBody>
      </p:sp>
    </p:spTree>
    <p:extLst>
      <p:ext uri="{BB962C8B-B14F-4D97-AF65-F5344CB8AC3E}">
        <p14:creationId xmlns:p14="http://schemas.microsoft.com/office/powerpoint/2010/main" val="1165392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B4B87E-C39B-44BB-A66A-4FDAF5990071}" type="slidenum">
              <a:rPr lang="en-AU"/>
              <a:pPr>
                <a:defRPr/>
              </a:pPr>
              <a:t>6</a:t>
            </a:fld>
            <a:endParaRPr lang="en-AU"/>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xfrm>
            <a:off x="906357" y="4715153"/>
            <a:ext cx="4984962" cy="4466987"/>
          </a:xfrm>
          <a:noFill/>
        </p:spPr>
        <p:txBody>
          <a:bodyPr lIns="87485" tIns="43743" rIns="87485" bIns="43743"/>
          <a:lstStyle/>
          <a:p>
            <a:r>
              <a:rPr lang="en-AU" sz="1300" b="1" smtClean="0"/>
              <a:t>MURRAY MOUTH</a:t>
            </a:r>
          </a:p>
          <a:p>
            <a:r>
              <a:rPr lang="en-AU" sz="1300" b="1" smtClean="0"/>
              <a:t>. THE MURRAY MOUTH IS A CONVENIENT WAY OF AGREGATING THE OVERALL CHANGE IN WATER MANAGEMENT IN THE BASIN. WE NOW HAVE EXTENDED PERIODS 2-6 MONTHS IN EACH YEAR WHEN THERE IS NO WATER LEAVING THE BASIN.</a:t>
            </a:r>
          </a:p>
        </p:txBody>
      </p:sp>
    </p:spTree>
    <p:extLst>
      <p:ext uri="{BB962C8B-B14F-4D97-AF65-F5344CB8AC3E}">
        <p14:creationId xmlns:p14="http://schemas.microsoft.com/office/powerpoint/2010/main" val="3039551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CD9117-15E9-4F36-99E4-29E1F58A6080}" type="slidenum">
              <a:rPr lang="en-AU"/>
              <a:pPr>
                <a:defRPr/>
              </a:pPr>
              <a:t>7</a:t>
            </a:fld>
            <a:endParaRPr lang="en-AU"/>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a:lstStyle/>
          <a:p>
            <a:pPr>
              <a:lnSpc>
                <a:spcPct val="150000"/>
              </a:lnSpc>
            </a:pPr>
            <a:r>
              <a:rPr lang="en-AU" sz="1300" smtClean="0"/>
              <a:t>Massive engineering undertakings were commissioned. At the time Hume Dam was the second or third largest on earth. A significant achievement for such a small nation. Notice the bare hills.</a:t>
            </a:r>
          </a:p>
        </p:txBody>
      </p:sp>
    </p:spTree>
    <p:extLst>
      <p:ext uri="{BB962C8B-B14F-4D97-AF65-F5344CB8AC3E}">
        <p14:creationId xmlns:p14="http://schemas.microsoft.com/office/powerpoint/2010/main" val="2799841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584F9E-D0D1-4A4A-825A-3C4AF30BF6E9}" type="slidenum">
              <a:rPr lang="en-AU"/>
              <a:pPr>
                <a:defRPr/>
              </a:pPr>
              <a:t>8</a:t>
            </a:fld>
            <a:endParaRPr lang="en-AU"/>
          </a:p>
        </p:txBody>
      </p:sp>
      <p:sp>
        <p:nvSpPr>
          <p:cNvPr id="8089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1027"/>
          <p:cNvSpPr>
            <a:spLocks noGrp="1" noChangeArrowheads="1"/>
          </p:cNvSpPr>
          <p:nvPr>
            <p:ph type="body" idx="1"/>
          </p:nvPr>
        </p:nvSpPr>
        <p:spPr bwMode="auto">
          <a:noFill/>
        </p:spPr>
        <p:txBody>
          <a:bodyPr/>
          <a:lstStyle/>
          <a:p>
            <a:pPr>
              <a:lnSpc>
                <a:spcPct val="150000"/>
              </a:lnSpc>
            </a:pPr>
            <a:r>
              <a:rPr lang="en-AU" sz="1300" smtClean="0"/>
              <a:t>We built weirs and locks in the lower river to enable navigation to compensate for the water taken out in the upper river. The weirs and locks were the first of the negotiated “mitigation strategies” for the impacts of human activity. They did not recognise the natural environment.</a:t>
            </a:r>
          </a:p>
        </p:txBody>
      </p:sp>
    </p:spTree>
    <p:extLst>
      <p:ext uri="{BB962C8B-B14F-4D97-AF65-F5344CB8AC3E}">
        <p14:creationId xmlns:p14="http://schemas.microsoft.com/office/powerpoint/2010/main" val="344344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ED77D52-1F3D-4573-B95E-08FC198EC7DC}" type="slidenum">
              <a:rPr lang="en-AU" smtClean="0"/>
              <a:pPr/>
              <a:t>9</a:t>
            </a:fld>
            <a:endParaRPr lang="en-AU" dirty="0"/>
          </a:p>
        </p:txBody>
      </p:sp>
    </p:spTree>
    <p:extLst>
      <p:ext uri="{BB962C8B-B14F-4D97-AF65-F5344CB8AC3E}">
        <p14:creationId xmlns:p14="http://schemas.microsoft.com/office/powerpoint/2010/main" val="3439685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5" descr="slide_background.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715000"/>
            <a:ext cx="9144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1888" y="557213"/>
            <a:ext cx="18002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Rectangle 1"/>
          <p:cNvSpPr>
            <a:spLocks noGrp="1" noChangeArrowheads="1"/>
          </p:cNvSpPr>
          <p:nvPr>
            <p:ph type="subTitle" idx="1"/>
          </p:nvPr>
        </p:nvSpPr>
        <p:spPr>
          <a:xfrm>
            <a:off x="683568" y="3502800"/>
            <a:ext cx="7776864" cy="2230456"/>
          </a:xfrm>
        </p:spPr>
        <p:txBody>
          <a:bodyPr/>
          <a:lstStyle>
            <a:lvl1pPr marL="0" indent="0" algn="ctr">
              <a:defRPr sz="2800" baseline="0">
                <a:solidFill>
                  <a:schemeClr val="tx1"/>
                </a:solidFill>
                <a:latin typeface="Arial" pitchFamily="34" charset="0"/>
                <a:cs typeface="Arial" pitchFamily="34" charset="0"/>
              </a:defRPr>
            </a:lvl1pPr>
          </a:lstStyle>
          <a:p>
            <a:r>
              <a:rPr lang="en-US" smtClean="0"/>
              <a:t>Click to edit Master subtitle style</a:t>
            </a:r>
            <a:endParaRPr lang="en-AU" dirty="0"/>
          </a:p>
        </p:txBody>
      </p:sp>
      <p:sp>
        <p:nvSpPr>
          <p:cNvPr id="81925" name="Rectangle 2"/>
          <p:cNvSpPr>
            <a:spLocks noGrp="1" noChangeArrowheads="1"/>
          </p:cNvSpPr>
          <p:nvPr>
            <p:ph type="ctrTitle"/>
          </p:nvPr>
        </p:nvSpPr>
        <p:spPr>
          <a:xfrm>
            <a:off x="396000" y="1555200"/>
            <a:ext cx="8424000" cy="1686051"/>
          </a:xfrm>
        </p:spPr>
        <p:txBody>
          <a:bodyPr anchor="b"/>
          <a:lstStyle>
            <a:lvl1pPr marL="0" indent="0" algn="ctr">
              <a:lnSpc>
                <a:spcPts val="5000"/>
              </a:lnSpc>
              <a:defRPr sz="4800" kern="0" spc="-100" baseline="0">
                <a:solidFill>
                  <a:schemeClr val="tx1"/>
                </a:solidFill>
                <a:latin typeface="Arial" pitchFamily="34" charset="0"/>
                <a:cs typeface="Arial" pitchFamily="34" charset="0"/>
              </a:defRPr>
            </a:lvl1pPr>
          </a:lstStyle>
          <a:p>
            <a:r>
              <a:rPr lang="en-US" smtClean="0"/>
              <a:t>Click to edit Master title style</a:t>
            </a:r>
            <a:endParaRPr lang="en-AU" dirty="0"/>
          </a:p>
        </p:txBody>
      </p:sp>
      <p:pic>
        <p:nvPicPr>
          <p:cNvPr id="6" name="Picture 4" descr="slide_background.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5689600"/>
            <a:ext cx="9144000" cy="1166813"/>
          </a:xfrm>
          <a:prstGeom prst="rect">
            <a:avLst/>
          </a:prstGeom>
          <a:noFill/>
          <a:ln w="9525">
            <a:noFill/>
            <a:miter lim="800000"/>
            <a:headEnd/>
            <a:tailEnd/>
          </a:ln>
        </p:spPr>
      </p:pic>
    </p:spTree>
    <p:extLst>
      <p:ext uri="{BB962C8B-B14F-4D97-AF65-F5344CB8AC3E}">
        <p14:creationId xmlns:p14="http://schemas.microsoft.com/office/powerpoint/2010/main" val="77079747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a:lnSpc>
                <a:spcPct val="100000"/>
              </a:lnSpc>
              <a:defRPr sz="2400">
                <a:solidFill>
                  <a:schemeClr val="tx1"/>
                </a:solidFill>
              </a:defRPr>
            </a:lvl1pPr>
            <a:lvl2pPr>
              <a:defRPr sz="2400">
                <a:solidFill>
                  <a:schemeClr val="tx1"/>
                </a:solidFill>
              </a:defRPr>
            </a:lvl2pPr>
            <a:lvl3pPr>
              <a:defRPr sz="2200" baseline="0">
                <a:solidFill>
                  <a:schemeClr val="tx1"/>
                </a:solidFill>
              </a:defRPr>
            </a:lvl3pPr>
            <a:lvl4pPr>
              <a:defRPr sz="2000">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itle 1"/>
          <p:cNvSpPr>
            <a:spLocks noGrp="1"/>
          </p:cNvSpPr>
          <p:nvPr>
            <p:ph type="title"/>
          </p:nvPr>
        </p:nvSpPr>
        <p:spPr>
          <a:xfrm>
            <a:off x="590400" y="334800"/>
            <a:ext cx="8301857" cy="647700"/>
          </a:xfrm>
        </p:spPr>
        <p:txBody>
          <a:bodyPr/>
          <a:lstStyle>
            <a:lvl1pPr>
              <a:defRPr spc="-100" baseline="0">
                <a:latin typeface="Arial" pitchFamily="34" charset="0"/>
                <a:cs typeface="Arial" pitchFamily="34" charset="0"/>
              </a:defRPr>
            </a:lvl1pPr>
          </a:lstStyle>
          <a:p>
            <a:r>
              <a:rPr lang="en-US" smtClean="0"/>
              <a:t>Click to edit Master title style</a:t>
            </a:r>
            <a:endParaRPr lang="en-AU" dirty="0"/>
          </a:p>
        </p:txBody>
      </p:sp>
    </p:spTree>
    <p:extLst>
      <p:ext uri="{BB962C8B-B14F-4D97-AF65-F5344CB8AC3E}">
        <p14:creationId xmlns:p14="http://schemas.microsoft.com/office/powerpoint/2010/main" val="336473622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4" y="765176"/>
            <a:ext cx="2071687" cy="4733925"/>
          </a:xfrm>
        </p:spPr>
        <p:txBody>
          <a:bodyPr vert="eaVert"/>
          <a:lstStyle/>
          <a:p>
            <a:r>
              <a:rPr lang="en-US" smtClean="0"/>
              <a:t>Click to edit Master title style</a:t>
            </a:r>
            <a:endParaRPr lang="en-AU" dirty="0"/>
          </a:p>
        </p:txBody>
      </p:sp>
      <p:sp>
        <p:nvSpPr>
          <p:cNvPr id="3" name="Vertical Text Placeholder 2"/>
          <p:cNvSpPr>
            <a:spLocks noGrp="1"/>
          </p:cNvSpPr>
          <p:nvPr>
            <p:ph type="body" orient="vert" idx="1"/>
          </p:nvPr>
        </p:nvSpPr>
        <p:spPr>
          <a:xfrm>
            <a:off x="395289" y="765176"/>
            <a:ext cx="6067425" cy="4733925"/>
          </a:xfrm>
        </p:spPr>
        <p:txBody>
          <a:bodyPr vert="eaVert"/>
          <a:lstStyle>
            <a:lvl1pPr>
              <a:defRPr sz="2400"/>
            </a:lvl1pPr>
            <a:lvl2pPr>
              <a:defRPr sz="2400"/>
            </a:lvl2pPr>
            <a:lvl3pPr>
              <a:defRPr sz="2200"/>
            </a:lvl3pPr>
            <a:lvl4pPr>
              <a:defRPr sz="2000"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09506835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6" name="Rectangle 1"/>
          <p:cNvSpPr>
            <a:spLocks noGrp="1" noChangeArrowheads="1"/>
          </p:cNvSpPr>
          <p:nvPr>
            <p:ph type="subTitle" idx="1"/>
          </p:nvPr>
        </p:nvSpPr>
        <p:spPr>
          <a:xfrm>
            <a:off x="539552" y="260648"/>
            <a:ext cx="8064896" cy="936104"/>
          </a:xfrm>
        </p:spPr>
        <p:txBody>
          <a:bodyPr/>
          <a:lstStyle>
            <a:lvl1pPr marL="0" indent="0" algn="l">
              <a:defRPr sz="3600" b="1">
                <a:solidFill>
                  <a:srgbClr val="0070C0"/>
                </a:solidFill>
                <a:effectLst/>
              </a:defRPr>
            </a:lvl1pPr>
          </a:lstStyle>
          <a:p>
            <a:r>
              <a:rPr lang="en-US" dirty="0" smtClean="0"/>
              <a:t>Click to edit Master subtitle style</a:t>
            </a:r>
            <a:endParaRPr lang="en-AU" dirty="0"/>
          </a:p>
        </p:txBody>
      </p:sp>
    </p:spTree>
    <p:extLst>
      <p:ext uri="{BB962C8B-B14F-4D97-AF65-F5344CB8AC3E}">
        <p14:creationId xmlns:p14="http://schemas.microsoft.com/office/powerpoint/2010/main" val="3099846875"/>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476672"/>
            <a:ext cx="8229600" cy="647700"/>
          </a:xfrm>
        </p:spPr>
        <p:txBody>
          <a:bodyPr/>
          <a:lstStyle>
            <a:lvl1pPr>
              <a:lnSpc>
                <a:spcPts val="3300"/>
              </a:lnSpc>
              <a:defRPr sz="3200"/>
            </a:lvl1pPr>
          </a:lstStyle>
          <a:p>
            <a:r>
              <a:rPr lang="en-US" dirty="0" smtClean="0"/>
              <a:t>Click to edit Master title style</a:t>
            </a:r>
            <a:endParaRPr lang="en-AU" dirty="0"/>
          </a:p>
        </p:txBody>
      </p:sp>
      <p:sp>
        <p:nvSpPr>
          <p:cNvPr id="3" name="Content Placeholder 2"/>
          <p:cNvSpPr>
            <a:spLocks noGrp="1"/>
          </p:cNvSpPr>
          <p:nvPr>
            <p:ph idx="1"/>
          </p:nvPr>
        </p:nvSpPr>
        <p:spPr>
          <a:xfrm>
            <a:off x="457200" y="1431454"/>
            <a:ext cx="8229600" cy="3941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4060699500"/>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199289790"/>
      </p:ext>
    </p:extLst>
  </p:cSld>
  <p:clrMapOvr>
    <a:masterClrMapping/>
  </p:clrMapOvr>
  <p:transition>
    <p:fade/>
  </p:transition>
  <p:timing>
    <p:tnLst>
      <p:par>
        <p:cTn id="1" dur="indefinite" restart="never" nodeType="tmRoot"/>
      </p:par>
    </p:tnLst>
  </p:timing>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1518017071"/>
      </p:ext>
    </p:extLst>
  </p:cSld>
  <p:clrMapOvr>
    <a:masterClrMapping/>
  </p:clrMapOvr>
  <p:transition>
    <p:fade/>
  </p:transition>
  <p:timing>
    <p:tnLst>
      <p:par>
        <p:cTn id="1" dur="indefinite" restart="never" nodeType="tmRoot"/>
      </p:par>
    </p:tnLst>
  </p:timing>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497863076"/>
      </p:ext>
    </p:extLst>
  </p:cSld>
  <p:clrMapOvr>
    <a:masterClrMapping/>
  </p:clrMapOvr>
  <p:transition>
    <p:fade/>
  </p:transition>
  <p:timing>
    <p:tnLst>
      <p:par>
        <p:cTn id="1" dur="indefinite" restart="never" nodeType="tmRoot"/>
      </p:par>
    </p:tnLst>
  </p:timing>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Picture Placeholder 5"/>
          <p:cNvSpPr>
            <a:spLocks noGrp="1"/>
          </p:cNvSpPr>
          <p:nvPr>
            <p:ph type="pic" sz="quarter" idx="10"/>
          </p:nvPr>
        </p:nvSpPr>
        <p:spPr>
          <a:xfrm>
            <a:off x="8172450" y="404664"/>
            <a:ext cx="720725" cy="1008062"/>
          </a:xfrm>
        </p:spPr>
        <p:txBody>
          <a:bodyPr lIns="0" tIns="0" rIns="0" bIns="0"/>
          <a:lstStyle>
            <a:lvl1pPr>
              <a:defRPr sz="800"/>
            </a:lvl1pPr>
          </a:lstStyle>
          <a:p>
            <a:endParaRPr lang="en-AU" dirty="0"/>
          </a:p>
        </p:txBody>
      </p:sp>
    </p:spTree>
    <p:extLst>
      <p:ext uri="{BB962C8B-B14F-4D97-AF65-F5344CB8AC3E}">
        <p14:creationId xmlns:p14="http://schemas.microsoft.com/office/powerpoint/2010/main" val="346992612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6" name="Rectangle 1"/>
          <p:cNvSpPr>
            <a:spLocks noGrp="1" noChangeArrowheads="1"/>
          </p:cNvSpPr>
          <p:nvPr>
            <p:ph type="subTitle" idx="1"/>
          </p:nvPr>
        </p:nvSpPr>
        <p:spPr>
          <a:xfrm>
            <a:off x="539552" y="260648"/>
            <a:ext cx="8064896" cy="936104"/>
          </a:xfrm>
        </p:spPr>
        <p:txBody>
          <a:bodyPr/>
          <a:lstStyle>
            <a:lvl1pPr marL="0" indent="0" algn="l">
              <a:defRPr sz="3600" b="1">
                <a:solidFill>
                  <a:srgbClr val="0070C0"/>
                </a:solidFill>
                <a:effectLst/>
              </a:defRPr>
            </a:lvl1pPr>
          </a:lstStyle>
          <a:p>
            <a:r>
              <a:rPr lang="en-US" dirty="0" smtClean="0"/>
              <a:t>Click to edit Master subtitle style</a:t>
            </a:r>
            <a:endParaRPr lang="en-AU" dirty="0"/>
          </a:p>
        </p:txBody>
      </p:sp>
    </p:spTree>
    <p:extLst>
      <p:ext uri="{BB962C8B-B14F-4D97-AF65-F5344CB8AC3E}">
        <p14:creationId xmlns:p14="http://schemas.microsoft.com/office/powerpoint/2010/main" val="1681633664"/>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6" name="Rectangle 1"/>
          <p:cNvSpPr>
            <a:spLocks noGrp="1" noChangeArrowheads="1"/>
          </p:cNvSpPr>
          <p:nvPr>
            <p:ph type="subTitle" idx="1"/>
          </p:nvPr>
        </p:nvSpPr>
        <p:spPr>
          <a:xfrm>
            <a:off x="539552" y="260648"/>
            <a:ext cx="8064896" cy="936104"/>
          </a:xfrm>
        </p:spPr>
        <p:txBody>
          <a:bodyPr/>
          <a:lstStyle>
            <a:lvl1pPr marL="0" indent="0" algn="l">
              <a:defRPr sz="3600" b="1">
                <a:solidFill>
                  <a:srgbClr val="0070C0"/>
                </a:solidFill>
                <a:effectLst/>
              </a:defRPr>
            </a:lvl1pPr>
          </a:lstStyle>
          <a:p>
            <a:r>
              <a:rPr lang="en-US" dirty="0" smtClean="0"/>
              <a:t>Click to edit Master subtitle style</a:t>
            </a:r>
            <a:endParaRPr lang="en-AU" dirty="0"/>
          </a:p>
        </p:txBody>
      </p:sp>
    </p:spTree>
    <p:extLst>
      <p:ext uri="{BB962C8B-B14F-4D97-AF65-F5344CB8AC3E}">
        <p14:creationId xmlns:p14="http://schemas.microsoft.com/office/powerpoint/2010/main" val="1561017520"/>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800" y="1126800"/>
            <a:ext cx="8215200" cy="4536504"/>
          </a:xfrm>
        </p:spPr>
        <p:txBody>
          <a:bodyPr/>
          <a:lstStyle>
            <a:lvl1pPr marL="0" marR="0" indent="0" algn="l" defTabSz="914400" rtl="0" eaLnBrk="1" fontAlgn="base" latinLnBrk="0" hangingPunct="1">
              <a:lnSpc>
                <a:spcPct val="100000"/>
              </a:lnSpc>
              <a:spcBef>
                <a:spcPct val="0"/>
              </a:spcBef>
              <a:spcAft>
                <a:spcPts val="1800"/>
              </a:spcAft>
              <a:buClrTx/>
              <a:buSzTx/>
              <a:buFontTx/>
              <a:buNone/>
              <a:tabLst/>
              <a:defRPr sz="2400">
                <a:solidFill>
                  <a:schemeClr val="tx1"/>
                </a:solidFill>
                <a:latin typeface="Arial" pitchFamily="34" charset="0"/>
                <a:cs typeface="Arial" pitchFamily="34" charset="0"/>
              </a:defRPr>
            </a:lvl1pPr>
            <a:lvl2pPr>
              <a:defRPr sz="2400">
                <a:solidFill>
                  <a:schemeClr val="tx1"/>
                </a:solidFill>
                <a:latin typeface="Arial" pitchFamily="34" charset="0"/>
                <a:cs typeface="Arial" pitchFamily="34" charset="0"/>
              </a:defRPr>
            </a:lvl2pPr>
            <a:lvl3pPr>
              <a:defRPr sz="2200">
                <a:solidFill>
                  <a:schemeClr val="tx1"/>
                </a:solidFill>
                <a:latin typeface="Arial" pitchFamily="34" charset="0"/>
                <a:cs typeface="Arial" pitchFamily="34" charset="0"/>
              </a:defRPr>
            </a:lvl3pPr>
            <a:lvl4pPr>
              <a:defRPr sz="2000" baseline="0">
                <a:solidFill>
                  <a:schemeClr val="tx1"/>
                </a:solidFill>
                <a:latin typeface="Arial" pitchFamily="34" charset="0"/>
                <a:cs typeface="Arial" pitchFamily="34" charset="0"/>
              </a:defRPr>
            </a:lvl4pPr>
            <a:lvl5pPr>
              <a:defRPr sz="1800">
                <a:solidFill>
                  <a:schemeClr val="tx1"/>
                </a:solidFill>
                <a:latin typeface="Arial" pitchFamily="34" charset="0"/>
                <a:cs typeface="Arial" pitchFamily="34" charset="0"/>
              </a:defRPr>
            </a:lvl5pPr>
            <a:lvl6pPr>
              <a:defRPr sz="1800">
                <a:solidFill>
                  <a:schemeClr val="tx1"/>
                </a:solidFill>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sym typeface="Arial" pitchFamily="34" charset="0"/>
            </a:endParaRPr>
          </a:p>
        </p:txBody>
      </p:sp>
      <p:sp>
        <p:nvSpPr>
          <p:cNvPr id="4" name="Rectangle 2"/>
          <p:cNvSpPr>
            <a:spLocks noGrp="1" noChangeArrowheads="1"/>
          </p:cNvSpPr>
          <p:nvPr>
            <p:ph type="title"/>
          </p:nvPr>
        </p:nvSpPr>
        <p:spPr bwMode="auto">
          <a:xfrm>
            <a:off x="590400" y="334800"/>
            <a:ext cx="8229600" cy="647700"/>
          </a:xfrm>
          <a:prstGeom prst="rect">
            <a:avLst/>
          </a:prstGeom>
          <a:noFill/>
          <a:ln w="12700">
            <a:noFill/>
            <a:miter lim="800000"/>
            <a:headEnd/>
            <a:tailEnd/>
          </a:ln>
        </p:spPr>
        <p:txBody>
          <a:bodyPr/>
          <a:lstStyle>
            <a:lvl1pPr>
              <a:defRPr spc="-100" baseline="0"/>
            </a:lvl1pPr>
          </a:lstStyle>
          <a:p>
            <a:pPr lvl="0"/>
            <a:r>
              <a:rPr lang="en-US" smtClean="0"/>
              <a:t>Click to edit Master title style</a:t>
            </a:r>
            <a:endParaRPr lang="en-AU" dirty="0" smtClean="0">
              <a:sym typeface="Helvetica" pitchFamily="34" charset="0"/>
            </a:endParaRPr>
          </a:p>
        </p:txBody>
      </p:sp>
    </p:spTree>
    <p:extLst>
      <p:ext uri="{BB962C8B-B14F-4D97-AF65-F5344CB8AC3E}">
        <p14:creationId xmlns:p14="http://schemas.microsoft.com/office/powerpoint/2010/main" val="3879391072"/>
      </p:ext>
    </p:extLst>
  </p:cSld>
  <p:clrMapOvr>
    <a:masterClrMapping/>
  </p:clrMapOvr>
  <p:transition>
    <p:fade/>
  </p:transition>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Picture Placeholder 5"/>
          <p:cNvSpPr>
            <a:spLocks noGrp="1"/>
          </p:cNvSpPr>
          <p:nvPr>
            <p:ph type="pic" sz="quarter" idx="10"/>
          </p:nvPr>
        </p:nvSpPr>
        <p:spPr>
          <a:xfrm>
            <a:off x="8172450" y="404664"/>
            <a:ext cx="720725" cy="1008062"/>
          </a:xfrm>
        </p:spPr>
        <p:txBody>
          <a:bodyPr lIns="0" tIns="0" rIns="0" bIns="0"/>
          <a:lstStyle>
            <a:lvl1pPr>
              <a:defRPr sz="800"/>
            </a:lvl1pPr>
          </a:lstStyle>
          <a:p>
            <a:endParaRPr lang="en-AU" dirty="0"/>
          </a:p>
        </p:txBody>
      </p:sp>
    </p:spTree>
    <p:extLst>
      <p:ext uri="{BB962C8B-B14F-4D97-AF65-F5344CB8AC3E}">
        <p14:creationId xmlns:p14="http://schemas.microsoft.com/office/powerpoint/2010/main" val="3076170344"/>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539304" y="260648"/>
            <a:ext cx="8569200" cy="647700"/>
          </a:xfrm>
          <a:prstGeom prst="rect">
            <a:avLst/>
          </a:prstGeom>
          <a:noFill/>
          <a:ln w="12700">
            <a:noFill/>
            <a:miter lim="800000"/>
            <a:headEnd/>
            <a:tailEnd/>
          </a:ln>
        </p:spPr>
        <p:txBody>
          <a:bodyPr vert="horz" wrap="square" lIns="50800" tIns="50800" rIns="91440" bIns="50800" numCol="1" anchor="ctr" anchorCtr="0" compatLnSpc="1">
            <a:prstTxWarp prst="textNoShape">
              <a:avLst/>
            </a:prstTxWarp>
          </a:bodyPr>
          <a:lstStyle>
            <a:lvl1pPr>
              <a:defRPr sz="3600"/>
            </a:lvl1pPr>
          </a:lstStyle>
          <a:p>
            <a:pPr lvl="0"/>
            <a:r>
              <a:rPr lang="en-US" dirty="0" smtClean="0">
                <a:sym typeface="Helvetica" pitchFamily="1" charset="0"/>
              </a:rPr>
              <a:t>Click to edit Master title style</a:t>
            </a:r>
            <a:endParaRPr lang="en-AU" dirty="0" smtClean="0">
              <a:sym typeface="Helvetica" pitchFamily="1" charset="0"/>
            </a:endParaRPr>
          </a:p>
        </p:txBody>
      </p:sp>
    </p:spTree>
    <p:extLst>
      <p:ext uri="{BB962C8B-B14F-4D97-AF65-F5344CB8AC3E}">
        <p14:creationId xmlns:p14="http://schemas.microsoft.com/office/powerpoint/2010/main" val="3125960512"/>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539304" y="260648"/>
            <a:ext cx="8569200" cy="647700"/>
          </a:xfrm>
          <a:prstGeom prst="rect">
            <a:avLst/>
          </a:prstGeom>
          <a:noFill/>
          <a:ln w="12700">
            <a:noFill/>
            <a:miter lim="800000"/>
            <a:headEnd/>
            <a:tailEnd/>
          </a:ln>
        </p:spPr>
        <p:txBody>
          <a:bodyPr vert="horz" wrap="square" lIns="50800" tIns="50800" rIns="91440" bIns="50800" numCol="1" anchor="ctr" anchorCtr="0" compatLnSpc="1">
            <a:prstTxWarp prst="textNoShape">
              <a:avLst/>
            </a:prstTxWarp>
          </a:bodyPr>
          <a:lstStyle>
            <a:lvl1pPr>
              <a:defRPr sz="3600"/>
            </a:lvl1pPr>
          </a:lstStyle>
          <a:p>
            <a:pPr lvl="0"/>
            <a:r>
              <a:rPr lang="en-US" dirty="0" smtClean="0">
                <a:sym typeface="Helvetica" pitchFamily="1" charset="0"/>
              </a:rPr>
              <a:t>Click to edit Master title style</a:t>
            </a:r>
            <a:endParaRPr lang="en-AU" dirty="0" smtClean="0">
              <a:sym typeface="Helvetica" pitchFamily="1" charset="0"/>
            </a:endParaRPr>
          </a:p>
        </p:txBody>
      </p:sp>
    </p:spTree>
    <p:extLst>
      <p:ext uri="{BB962C8B-B14F-4D97-AF65-F5344CB8AC3E}">
        <p14:creationId xmlns:p14="http://schemas.microsoft.com/office/powerpoint/2010/main" val="3155109322"/>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Picture Placeholder 5"/>
          <p:cNvSpPr>
            <a:spLocks noGrp="1"/>
          </p:cNvSpPr>
          <p:nvPr>
            <p:ph type="pic" sz="quarter" idx="10"/>
          </p:nvPr>
        </p:nvSpPr>
        <p:spPr>
          <a:xfrm>
            <a:off x="8172450" y="404664"/>
            <a:ext cx="720725" cy="1008062"/>
          </a:xfrm>
        </p:spPr>
        <p:txBody>
          <a:bodyPr lIns="0" tIns="0" rIns="0" bIns="0"/>
          <a:lstStyle>
            <a:lvl1pPr>
              <a:defRPr sz="800"/>
            </a:lvl1pPr>
          </a:lstStyle>
          <a:p>
            <a:endParaRPr lang="en-AU" dirty="0"/>
          </a:p>
        </p:txBody>
      </p:sp>
    </p:spTree>
    <p:extLst>
      <p:ext uri="{BB962C8B-B14F-4D97-AF65-F5344CB8AC3E}">
        <p14:creationId xmlns:p14="http://schemas.microsoft.com/office/powerpoint/2010/main" val="1877364204"/>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Picture Placeholder 5"/>
          <p:cNvSpPr>
            <a:spLocks noGrp="1"/>
          </p:cNvSpPr>
          <p:nvPr>
            <p:ph type="pic" sz="quarter" idx="10"/>
          </p:nvPr>
        </p:nvSpPr>
        <p:spPr>
          <a:xfrm>
            <a:off x="8172450" y="404664"/>
            <a:ext cx="720725" cy="1008062"/>
          </a:xfrm>
        </p:spPr>
        <p:txBody>
          <a:bodyPr lIns="0" tIns="0" rIns="0" bIns="0"/>
          <a:lstStyle>
            <a:lvl1pPr>
              <a:defRPr sz="800"/>
            </a:lvl1pPr>
          </a:lstStyle>
          <a:p>
            <a:endParaRPr lang="en-AU" dirty="0"/>
          </a:p>
        </p:txBody>
      </p:sp>
    </p:spTree>
    <p:extLst>
      <p:ext uri="{BB962C8B-B14F-4D97-AF65-F5344CB8AC3E}">
        <p14:creationId xmlns:p14="http://schemas.microsoft.com/office/powerpoint/2010/main" val="3994110647"/>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4215493377"/>
      </p:ext>
    </p:extLst>
  </p:cSld>
  <p:clrMapOvr>
    <a:masterClrMapping/>
  </p:clrMapOvr>
  <p:transition>
    <p:fade/>
  </p:transition>
  <p:timing>
    <p:tnLst>
      <p:par>
        <p:cTn id="1" dur="indefinite" restart="never" nodeType="tmRoot"/>
      </p:par>
    </p:tnLst>
  </p:timing>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1477834239"/>
      </p:ext>
    </p:extLst>
  </p:cSld>
  <p:clrMapOvr>
    <a:masterClrMapping/>
  </p:clrMapOvr>
  <p:transition>
    <p:fade/>
  </p:transition>
  <p:timing>
    <p:tnLst>
      <p:par>
        <p:cTn id="1" dur="indefinite" restart="never" nodeType="tmRoot"/>
      </p:par>
    </p:tnLst>
  </p:timing>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4153321129"/>
      </p:ext>
    </p:extLst>
  </p:cSld>
  <p:clrMapOvr>
    <a:masterClrMapping/>
  </p:clrMapOvr>
  <p:transition>
    <p:fade/>
  </p:transition>
  <p:timing>
    <p:tnLst>
      <p:par>
        <p:cTn id="1" dur="indefinite" restart="never" nodeType="tmRoot"/>
      </p:par>
    </p:tnLst>
  </p:timing>
  <p:hf sldNum="0"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2888479872"/>
      </p:ext>
    </p:extLst>
  </p:cSld>
  <p:clrMapOvr>
    <a:masterClrMapping/>
  </p:clrMapOvr>
  <p:transition>
    <p:fade/>
  </p:transition>
  <p:timing>
    <p:tnLst>
      <p:par>
        <p:cTn id="1" dur="indefinite" restart="never" nodeType="tmRoot"/>
      </p:par>
    </p:tnLst>
  </p:timing>
  <p:hf sldNum="0"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8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fld id="{C858049A-8B1C-4DDE-B10B-A74FE662EF27}" type="datetime1">
              <a:rPr lang="en-GB"/>
              <a:pPr>
                <a:defRPr/>
              </a:pPr>
              <a:t>04/02/2015</a:t>
            </a:fld>
            <a:endParaRPr lang="en-GB"/>
          </a:p>
        </p:txBody>
      </p:sp>
      <p:sp>
        <p:nvSpPr>
          <p:cNvPr id="5" name="Rectangle 7"/>
          <p:cNvSpPr>
            <a:spLocks noGrp="1" noChangeArrowheads="1"/>
          </p:cNvSpPr>
          <p:nvPr>
            <p:ph type="ftr" sz="quarter" idx="11"/>
          </p:nvPr>
        </p:nvSpPr>
        <p:spPr>
          <a:xfrm>
            <a:off x="0" y="0"/>
            <a:ext cx="4800600" cy="914400"/>
          </a:xfrm>
          <a:prstGeom prst="rect">
            <a:avLst/>
          </a:prstGeom>
        </p:spPr>
        <p:txBody>
          <a:bodyPr/>
          <a:lstStyle>
            <a:lvl1pPr>
              <a:defRPr sz="1200">
                <a:solidFill>
                  <a:srgbClr val="B2B2B2"/>
                </a:solidFill>
                <a:latin typeface="Arial" charset="0"/>
              </a:defRPr>
            </a:lvl1pPr>
          </a:lstStyle>
          <a:p>
            <a:pPr>
              <a:defRPr/>
            </a:pPr>
            <a:r>
              <a:rPr lang="en-US"/>
              <a:t>8th Meeting of the Regional Technical Working Group</a:t>
            </a:r>
            <a:br>
              <a:rPr lang="en-US"/>
            </a:br>
            <a:r>
              <a:rPr lang="en-US"/>
              <a:t>1-2 February 2010</a:t>
            </a:r>
            <a:br>
              <a:rPr lang="en-US"/>
            </a:br>
            <a:r>
              <a:rPr lang="en-US" err="1"/>
              <a:t>Vang</a:t>
            </a:r>
            <a:r>
              <a:rPr lang="en-US"/>
              <a:t> </a:t>
            </a:r>
            <a:r>
              <a:rPr lang="en-US" err="1"/>
              <a:t>Vieng</a:t>
            </a:r>
            <a:r>
              <a:rPr lang="en-US"/>
              <a:t> City, Lao PDR</a:t>
            </a:r>
            <a:br>
              <a:rPr lang="en-US"/>
            </a:br>
            <a:endParaRPr lang="en-GB"/>
          </a:p>
        </p:txBody>
      </p:sp>
      <p:sp>
        <p:nvSpPr>
          <p:cNvPr id="6" name="Rectangle 8"/>
          <p:cNvSpPr>
            <a:spLocks noGrp="1" noChangeArrowheads="1"/>
          </p:cNvSpPr>
          <p:nvPr>
            <p:ph type="sldNum" sz="quarter" idx="12"/>
          </p:nvPr>
        </p:nvSpPr>
        <p:spPr>
          <a:xfrm>
            <a:off x="7010400" y="6492875"/>
            <a:ext cx="2133600" cy="365125"/>
          </a:xfrm>
          <a:prstGeom prst="rect">
            <a:avLst/>
          </a:prstGeom>
        </p:spPr>
        <p:txBody>
          <a:bodyPr/>
          <a:lstStyle>
            <a:lvl1pPr>
              <a:defRPr/>
            </a:lvl1pPr>
          </a:lstStyle>
          <a:p>
            <a:pPr>
              <a:defRPr/>
            </a:pPr>
            <a:fld id="{8531BA4B-9C89-4DC6-81CD-AEF6AC8B9913}" type="slidenum">
              <a:rPr lang="en-GB"/>
              <a:pPr>
                <a:defRPr/>
              </a:pPr>
              <a:t>‹#›</a:t>
            </a:fld>
            <a:endParaRPr lang="en-GB" dirty="0"/>
          </a:p>
        </p:txBody>
      </p:sp>
    </p:spTree>
    <p:extLst>
      <p:ext uri="{BB962C8B-B14F-4D97-AF65-F5344CB8AC3E}">
        <p14:creationId xmlns:p14="http://schemas.microsoft.com/office/powerpoint/2010/main" val="276630304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5" name="Rectangle 1"/>
          <p:cNvSpPr>
            <a:spLocks noGrp="1" noChangeArrowheads="1"/>
          </p:cNvSpPr>
          <p:nvPr>
            <p:ph type="subTitle" idx="1"/>
          </p:nvPr>
        </p:nvSpPr>
        <p:spPr>
          <a:xfrm>
            <a:off x="683568" y="3502800"/>
            <a:ext cx="7776864" cy="2160000"/>
          </a:xfrm>
        </p:spPr>
        <p:txBody>
          <a:bodyPr/>
          <a:lstStyle>
            <a:lvl1pPr marL="0" indent="0" algn="ctr">
              <a:defRPr sz="2800" baseline="0">
                <a:solidFill>
                  <a:schemeClr val="tx1"/>
                </a:solidFill>
                <a:latin typeface="Arial" pitchFamily="34" charset="0"/>
                <a:cs typeface="Arial" pitchFamily="34" charset="0"/>
              </a:defRPr>
            </a:lvl1pPr>
          </a:lstStyle>
          <a:p>
            <a:r>
              <a:rPr lang="en-US" smtClean="0"/>
              <a:t>Click to edit Master subtitle style</a:t>
            </a:r>
            <a:endParaRPr lang="en-AU" dirty="0"/>
          </a:p>
        </p:txBody>
      </p:sp>
      <p:sp>
        <p:nvSpPr>
          <p:cNvPr id="6" name="Rectangle 2"/>
          <p:cNvSpPr>
            <a:spLocks noGrp="1" noChangeArrowheads="1"/>
          </p:cNvSpPr>
          <p:nvPr>
            <p:ph type="ctrTitle"/>
          </p:nvPr>
        </p:nvSpPr>
        <p:spPr>
          <a:xfrm>
            <a:off x="396000" y="1555200"/>
            <a:ext cx="8424000" cy="1686051"/>
          </a:xfrm>
        </p:spPr>
        <p:txBody>
          <a:bodyPr anchor="b"/>
          <a:lstStyle>
            <a:lvl1pPr marL="0" indent="0" algn="ctr">
              <a:lnSpc>
                <a:spcPts val="5000"/>
              </a:lnSpc>
              <a:defRPr sz="4400" kern="1200" spc="-100" baseline="0">
                <a:solidFill>
                  <a:schemeClr val="tx1"/>
                </a:solidFill>
                <a:latin typeface="Arial" pitchFamily="34" charset="0"/>
                <a:cs typeface="Arial" pitchFamily="34" charset="0"/>
              </a:defRPr>
            </a:lvl1pPr>
          </a:lstStyle>
          <a:p>
            <a:r>
              <a:rPr lang="en-US" smtClean="0"/>
              <a:t>Click to edit Master title style</a:t>
            </a:r>
            <a:endParaRPr lang="en-AU" dirty="0"/>
          </a:p>
        </p:txBody>
      </p:sp>
    </p:spTree>
    <p:extLst>
      <p:ext uri="{BB962C8B-B14F-4D97-AF65-F5344CB8AC3E}">
        <p14:creationId xmlns:p14="http://schemas.microsoft.com/office/powerpoint/2010/main" val="868203476"/>
      </p:ext>
    </p:extLst>
  </p:cSld>
  <p:clrMapOvr>
    <a:masterClrMapping/>
  </p:clrMapOvr>
  <p:transition>
    <p:fade/>
  </p:transition>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6" name="Rectangle 1"/>
          <p:cNvSpPr>
            <a:spLocks noGrp="1" noChangeArrowheads="1"/>
          </p:cNvSpPr>
          <p:nvPr>
            <p:ph type="subTitle" idx="1"/>
          </p:nvPr>
        </p:nvSpPr>
        <p:spPr>
          <a:xfrm>
            <a:off x="539552" y="260648"/>
            <a:ext cx="8064896" cy="936104"/>
          </a:xfrm>
        </p:spPr>
        <p:txBody>
          <a:bodyPr/>
          <a:lstStyle>
            <a:lvl1pPr marL="0" indent="0" algn="l">
              <a:defRPr sz="3600" b="1">
                <a:solidFill>
                  <a:srgbClr val="0070C0"/>
                </a:solidFill>
                <a:effectLst/>
              </a:defRPr>
            </a:lvl1pPr>
          </a:lstStyle>
          <a:p>
            <a:r>
              <a:rPr lang="en-US" dirty="0" smtClean="0"/>
              <a:t>Click to edit Master subtitle style</a:t>
            </a:r>
            <a:endParaRPr lang="en-AU" dirty="0"/>
          </a:p>
        </p:txBody>
      </p:sp>
    </p:spTree>
    <p:extLst>
      <p:ext uri="{BB962C8B-B14F-4D97-AF65-F5344CB8AC3E}">
        <p14:creationId xmlns:p14="http://schemas.microsoft.com/office/powerpoint/2010/main" val="4052001034"/>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6" name="Rectangle 1"/>
          <p:cNvSpPr>
            <a:spLocks noGrp="1" noChangeArrowheads="1"/>
          </p:cNvSpPr>
          <p:nvPr>
            <p:ph type="subTitle" idx="1"/>
          </p:nvPr>
        </p:nvSpPr>
        <p:spPr>
          <a:xfrm>
            <a:off x="539552" y="260648"/>
            <a:ext cx="8064896" cy="936104"/>
          </a:xfrm>
        </p:spPr>
        <p:txBody>
          <a:bodyPr/>
          <a:lstStyle>
            <a:lvl1pPr marL="0" indent="0" algn="l">
              <a:defRPr sz="3600" b="1">
                <a:solidFill>
                  <a:srgbClr val="0070C0"/>
                </a:solidFill>
                <a:effectLst/>
              </a:defRPr>
            </a:lvl1pPr>
          </a:lstStyle>
          <a:p>
            <a:r>
              <a:rPr lang="en-US" dirty="0" smtClean="0"/>
              <a:t>Click to edit Master subtitle style</a:t>
            </a:r>
            <a:endParaRPr lang="en-AU" dirty="0"/>
          </a:p>
        </p:txBody>
      </p:sp>
    </p:spTree>
    <p:extLst>
      <p:ext uri="{BB962C8B-B14F-4D97-AF65-F5344CB8AC3E}">
        <p14:creationId xmlns:p14="http://schemas.microsoft.com/office/powerpoint/2010/main" val="2729646540"/>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Picture Placeholder 5"/>
          <p:cNvSpPr>
            <a:spLocks noGrp="1"/>
          </p:cNvSpPr>
          <p:nvPr>
            <p:ph type="pic" sz="quarter" idx="10"/>
          </p:nvPr>
        </p:nvSpPr>
        <p:spPr>
          <a:xfrm>
            <a:off x="8172450" y="404664"/>
            <a:ext cx="720725" cy="1008062"/>
          </a:xfrm>
        </p:spPr>
        <p:txBody>
          <a:bodyPr lIns="0" tIns="0" rIns="0" bIns="0"/>
          <a:lstStyle>
            <a:lvl1pPr>
              <a:defRPr sz="800"/>
            </a:lvl1pPr>
          </a:lstStyle>
          <a:p>
            <a:endParaRPr lang="en-AU" dirty="0"/>
          </a:p>
        </p:txBody>
      </p:sp>
    </p:spTree>
    <p:extLst>
      <p:ext uri="{BB962C8B-B14F-4D97-AF65-F5344CB8AC3E}">
        <p14:creationId xmlns:p14="http://schemas.microsoft.com/office/powerpoint/2010/main" val="2314335308"/>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Picture Placeholder 5"/>
          <p:cNvSpPr>
            <a:spLocks noGrp="1"/>
          </p:cNvSpPr>
          <p:nvPr>
            <p:ph type="pic" sz="quarter" idx="10"/>
          </p:nvPr>
        </p:nvSpPr>
        <p:spPr>
          <a:xfrm>
            <a:off x="8172450" y="404664"/>
            <a:ext cx="720725" cy="1008062"/>
          </a:xfrm>
        </p:spPr>
        <p:txBody>
          <a:bodyPr lIns="0" tIns="0" rIns="0" bIns="0"/>
          <a:lstStyle>
            <a:lvl1pPr>
              <a:defRPr sz="800"/>
            </a:lvl1pPr>
          </a:lstStyle>
          <a:p>
            <a:endParaRPr lang="en-AU" dirty="0"/>
          </a:p>
        </p:txBody>
      </p:sp>
    </p:spTree>
    <p:extLst>
      <p:ext uri="{BB962C8B-B14F-4D97-AF65-F5344CB8AC3E}">
        <p14:creationId xmlns:p14="http://schemas.microsoft.com/office/powerpoint/2010/main" val="2615093007"/>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304" y="260648"/>
            <a:ext cx="8569200" cy="647700"/>
          </a:xfrm>
        </p:spPr>
        <p:txBody>
          <a:bodyPr/>
          <a:lstStyle>
            <a:lvl1pPr>
              <a:defRPr sz="2800" b="1">
                <a:solidFill>
                  <a:srgbClr val="0070C0"/>
                </a:solidFill>
                <a:latin typeface="Calibri" pitchFamily="34" charset="0"/>
              </a:defRPr>
            </a:lvl1pPr>
          </a:lstStyle>
          <a:p>
            <a:r>
              <a:rPr lang="en-US" smtClean="0"/>
              <a:t>Click to edit Master title style</a:t>
            </a:r>
            <a:endParaRPr lang="en-AU" dirty="0"/>
          </a:p>
        </p:txBody>
      </p:sp>
      <p:sp>
        <p:nvSpPr>
          <p:cNvPr id="3" name="Content Placeholder 2"/>
          <p:cNvSpPr>
            <a:spLocks noGrp="1"/>
          </p:cNvSpPr>
          <p:nvPr>
            <p:ph idx="1"/>
          </p:nvPr>
        </p:nvSpPr>
        <p:spPr>
          <a:xfrm>
            <a:off x="539304" y="908720"/>
            <a:ext cx="8229600" cy="4536504"/>
          </a:xfrm>
        </p:spPr>
        <p:txBody>
          <a:bodyPr/>
          <a:lstStyle>
            <a:lvl1pPr>
              <a:defRPr>
                <a:solidFill>
                  <a:srgbClr val="476389"/>
                </a:solidFill>
                <a:latin typeface="Calibri" pitchFamily="34" charset="0"/>
              </a:defRPr>
            </a:lvl1pPr>
            <a:lvl2pPr>
              <a:defRPr>
                <a:solidFill>
                  <a:srgbClr val="476389"/>
                </a:solidFill>
                <a:latin typeface="Calibri" pitchFamily="34" charset="0"/>
              </a:defRPr>
            </a:lvl2pPr>
            <a:lvl3pPr>
              <a:defRPr>
                <a:solidFill>
                  <a:srgbClr val="476389"/>
                </a:solidFill>
                <a:latin typeface="Calibri" pitchFamily="34" charset="0"/>
              </a:defRPr>
            </a:lvl3pPr>
            <a:lvl4pPr>
              <a:defRPr>
                <a:solidFill>
                  <a:srgbClr val="476389"/>
                </a:solidFill>
                <a:latin typeface="Calibri" pitchFamily="34" charset="0"/>
              </a:defRPr>
            </a:lvl4pPr>
            <a:lvl5pPr>
              <a:defRPr>
                <a:solidFill>
                  <a:srgbClr val="476389"/>
                </a:solidFill>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6" name="Picture Placeholder 5"/>
          <p:cNvSpPr>
            <a:spLocks noGrp="1"/>
          </p:cNvSpPr>
          <p:nvPr>
            <p:ph type="pic" sz="quarter" idx="10"/>
          </p:nvPr>
        </p:nvSpPr>
        <p:spPr>
          <a:xfrm>
            <a:off x="8172450" y="404664"/>
            <a:ext cx="720725" cy="1008062"/>
          </a:xfrm>
        </p:spPr>
        <p:txBody>
          <a:bodyPr lIns="0" tIns="0" rIns="0" bIns="0"/>
          <a:lstStyle>
            <a:lvl1pPr>
              <a:defRPr sz="800"/>
            </a:lvl1pPr>
          </a:lstStyle>
          <a:p>
            <a:r>
              <a:rPr lang="en-US" smtClean="0"/>
              <a:t>Click icon to add picture</a:t>
            </a:r>
            <a:endParaRPr lang="en-AU" dirty="0"/>
          </a:p>
        </p:txBody>
      </p:sp>
    </p:spTree>
    <p:extLst>
      <p:ext uri="{BB962C8B-B14F-4D97-AF65-F5344CB8AC3E}">
        <p14:creationId xmlns:p14="http://schemas.microsoft.com/office/powerpoint/2010/main" val="278050845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0400" y="1557339"/>
            <a:ext cx="4038600" cy="3941762"/>
          </a:xfrm>
        </p:spPr>
        <p:txBody>
          <a:bodyPr/>
          <a:lstStyle>
            <a:lvl1pPr>
              <a:defRPr sz="24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648200" y="1557339"/>
            <a:ext cx="4038600" cy="3941762"/>
          </a:xfrm>
        </p:spPr>
        <p:txBody>
          <a:bodyPr/>
          <a:lstStyle>
            <a:lvl1pPr>
              <a:defRPr sz="24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itle 1"/>
          <p:cNvSpPr>
            <a:spLocks noGrp="1"/>
          </p:cNvSpPr>
          <p:nvPr>
            <p:ph type="title"/>
          </p:nvPr>
        </p:nvSpPr>
        <p:spPr>
          <a:xfrm>
            <a:off x="590400" y="334800"/>
            <a:ext cx="8301857" cy="647700"/>
          </a:xfrm>
        </p:spPr>
        <p:txBody>
          <a:bodyPr/>
          <a:lstStyle>
            <a:lvl1pPr>
              <a:defRPr spc="-100" baseline="0">
                <a:latin typeface="Arial" pitchFamily="34" charset="0"/>
                <a:cs typeface="Arial" pitchFamily="34" charset="0"/>
              </a:defRPr>
            </a:lvl1pPr>
          </a:lstStyle>
          <a:p>
            <a:r>
              <a:rPr lang="en-US" smtClean="0"/>
              <a:t>Click to edit Master title style</a:t>
            </a:r>
            <a:endParaRPr lang="en-AU" dirty="0"/>
          </a:p>
        </p:txBody>
      </p:sp>
    </p:spTree>
    <p:extLst>
      <p:ext uri="{BB962C8B-B14F-4D97-AF65-F5344CB8AC3E}">
        <p14:creationId xmlns:p14="http://schemas.microsoft.com/office/powerpoint/2010/main" val="397218331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0400" y="1535113"/>
            <a:ext cx="4040188" cy="639762"/>
          </a:xfrm>
        </p:spPr>
        <p:txBody>
          <a:bodyPr anchor="b"/>
          <a:lstStyle>
            <a:lvl1pPr marL="0" indent="0">
              <a:lnSpc>
                <a:spcPct val="100000"/>
              </a:lnSpc>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90400" y="2174875"/>
            <a:ext cx="4040188" cy="3951288"/>
          </a:xfrm>
        </p:spPr>
        <p:txBody>
          <a:bodyPr/>
          <a:lstStyle>
            <a:lvl1pPr>
              <a:lnSpc>
                <a:spcPct val="100000"/>
              </a:lnSpc>
              <a:defRPr sz="2400"/>
            </a:lvl1pPr>
            <a:lvl2pPr>
              <a:defRPr sz="2400"/>
            </a:lvl2pPr>
            <a:lvl3pPr>
              <a:defRPr sz="2200"/>
            </a:lvl3pPr>
            <a:lvl4pPr>
              <a:defRPr sz="20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4645026" y="1535113"/>
            <a:ext cx="4041775" cy="639762"/>
          </a:xfrm>
        </p:spPr>
        <p:txBody>
          <a:bodyPr anchor="b"/>
          <a:lstStyle>
            <a:lvl1pPr marL="0" indent="0">
              <a:lnSpc>
                <a:spcPct val="100000"/>
              </a:lnSpc>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lnSpc>
                <a:spcPct val="100000"/>
              </a:lnSpc>
              <a:defRPr sz="2400"/>
            </a:lvl1pPr>
            <a:lvl2pPr>
              <a:defRPr sz="2400"/>
            </a:lvl2pPr>
            <a:lvl3pPr>
              <a:defRPr sz="2200"/>
            </a:lvl3pPr>
            <a:lvl4pPr>
              <a:defRPr sz="20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Title 1"/>
          <p:cNvSpPr>
            <a:spLocks noGrp="1"/>
          </p:cNvSpPr>
          <p:nvPr>
            <p:ph type="title"/>
          </p:nvPr>
        </p:nvSpPr>
        <p:spPr>
          <a:xfrm>
            <a:off x="590400" y="334800"/>
            <a:ext cx="8301857" cy="647700"/>
          </a:xfrm>
        </p:spPr>
        <p:txBody>
          <a:bodyPr/>
          <a:lstStyle>
            <a:lvl1pPr>
              <a:defRPr spc="-100" baseline="0">
                <a:latin typeface="Arial" pitchFamily="34" charset="0"/>
                <a:cs typeface="Arial" pitchFamily="34" charset="0"/>
              </a:defRPr>
            </a:lvl1pPr>
          </a:lstStyle>
          <a:p>
            <a:r>
              <a:rPr lang="en-US" smtClean="0"/>
              <a:t>Click to edit Master title style</a:t>
            </a:r>
            <a:endParaRPr lang="en-AU" dirty="0"/>
          </a:p>
        </p:txBody>
      </p:sp>
    </p:spTree>
    <p:extLst>
      <p:ext uri="{BB962C8B-B14F-4D97-AF65-F5344CB8AC3E}">
        <p14:creationId xmlns:p14="http://schemas.microsoft.com/office/powerpoint/2010/main" val="215277793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590400" y="334800"/>
            <a:ext cx="8301857" cy="647700"/>
          </a:xfrm>
        </p:spPr>
        <p:txBody>
          <a:bodyPr/>
          <a:lstStyle>
            <a:lvl1pPr>
              <a:defRPr spc="-100" baseline="0">
                <a:latin typeface="Arial" pitchFamily="34" charset="0"/>
                <a:cs typeface="Arial" pitchFamily="34" charset="0"/>
              </a:defRPr>
            </a:lvl1pPr>
          </a:lstStyle>
          <a:p>
            <a:r>
              <a:rPr lang="en-US" smtClean="0"/>
              <a:t>Click to edit Master title style</a:t>
            </a:r>
            <a:endParaRPr lang="en-AU" dirty="0"/>
          </a:p>
        </p:txBody>
      </p:sp>
    </p:spTree>
    <p:extLst>
      <p:ext uri="{BB962C8B-B14F-4D97-AF65-F5344CB8AC3E}">
        <p14:creationId xmlns:p14="http://schemas.microsoft.com/office/powerpoint/2010/main" val="110113999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31790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lnSpc>
                <a:spcPct val="100000"/>
              </a:lnSpc>
              <a:defRPr sz="2600" b="1">
                <a:solidFill>
                  <a:schemeClr val="accent2"/>
                </a:solidFill>
              </a:defRPr>
            </a:lvl1pPr>
          </a:lstStyle>
          <a:p>
            <a:r>
              <a:rPr lang="en-US" smtClean="0"/>
              <a:t>Click to edit Master title style</a:t>
            </a:r>
            <a:endParaRPr lang="en-AU" dirty="0"/>
          </a:p>
        </p:txBody>
      </p:sp>
      <p:sp>
        <p:nvSpPr>
          <p:cNvPr id="3" name="Content Placeholder 2"/>
          <p:cNvSpPr>
            <a:spLocks noGrp="1"/>
          </p:cNvSpPr>
          <p:nvPr>
            <p:ph idx="1"/>
          </p:nvPr>
        </p:nvSpPr>
        <p:spPr>
          <a:xfrm>
            <a:off x="3575050" y="273051"/>
            <a:ext cx="5111751" cy="5853113"/>
          </a:xfrm>
        </p:spPr>
        <p:txBody>
          <a:bodyPr/>
          <a:lstStyle>
            <a:lvl1pPr>
              <a:lnSpc>
                <a:spcPct val="100000"/>
              </a:lnSpc>
              <a:defRPr sz="2400"/>
            </a:lvl1pPr>
            <a:lvl2pPr>
              <a:defRPr sz="2400"/>
            </a:lvl2pPr>
            <a:lvl3pPr>
              <a:defRPr sz="2200"/>
            </a:lvl3pPr>
            <a:lvl4pPr>
              <a:defRPr sz="20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457201" y="1435101"/>
            <a:ext cx="3008313" cy="46910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217213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AU"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sym typeface="L Helvetica Light" charset="0"/>
              </a:rPr>
              <a:t>Click icon to add picture</a:t>
            </a:r>
            <a:endParaRPr lang="en-AU" noProof="0" dirty="0">
              <a:sym typeface="L Helvetica Light" charset="0"/>
            </a:endParaRP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43969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0"/>
                <a:invGamma/>
              </a:schemeClr>
            </a:gs>
          </a:gsLst>
          <a:lin ang="54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604838" y="1125538"/>
            <a:ext cx="8215312" cy="4535487"/>
          </a:xfrm>
          <a:prstGeom prst="rect">
            <a:avLst/>
          </a:prstGeom>
          <a:noFill/>
          <a:ln w="12700">
            <a:noFill/>
            <a:miter lim="800000"/>
            <a:headEnd/>
            <a:tailEnd/>
          </a:ln>
        </p:spPr>
        <p:txBody>
          <a:bodyPr vert="horz" wrap="square" lIns="50800" tIns="50800" rIns="91440" bIns="50800" numCol="1" anchor="t" anchorCtr="0" compatLnSpc="1">
            <a:prstTxWarp prst="textNoShape">
              <a:avLst/>
            </a:prstTxWarp>
          </a:bodyPr>
          <a:lstStyle/>
          <a:p>
            <a:pPr lvl="0"/>
            <a:r>
              <a:rPr lang="en-US" dirty="0" smtClean="0">
                <a:sym typeface="L Helvetica Light"/>
              </a:rPr>
              <a:t>Click to edit Master text styles</a:t>
            </a:r>
          </a:p>
          <a:p>
            <a:pPr lvl="1"/>
            <a:r>
              <a:rPr lang="en-US" dirty="0" smtClean="0">
                <a:sym typeface="Helvetica" pitchFamily="34" charset="0"/>
              </a:rPr>
              <a:t>First level</a:t>
            </a:r>
          </a:p>
          <a:p>
            <a:pPr lvl="2"/>
            <a:r>
              <a:rPr lang="en-US" dirty="0" smtClean="0">
                <a:sym typeface="Arial" pitchFamily="34" charset="0"/>
              </a:rPr>
              <a:t>Second level</a:t>
            </a:r>
          </a:p>
          <a:p>
            <a:pPr lvl="3"/>
            <a:r>
              <a:rPr lang="en-US" dirty="0" smtClean="0">
                <a:sym typeface="Arial" pitchFamily="34" charset="0"/>
              </a:rPr>
              <a:t>Third level</a:t>
            </a:r>
          </a:p>
          <a:p>
            <a:pPr lvl="4"/>
            <a:r>
              <a:rPr lang="en-US" dirty="0" smtClean="0">
                <a:sym typeface="Arial" pitchFamily="34" charset="0"/>
              </a:rPr>
              <a:t>Fourth level</a:t>
            </a:r>
          </a:p>
          <a:p>
            <a:pPr lvl="5"/>
            <a:r>
              <a:rPr lang="en-US" dirty="0" smtClean="0">
                <a:sym typeface="Arial" pitchFamily="34" charset="0"/>
              </a:rPr>
              <a:t>Fifth level</a:t>
            </a:r>
          </a:p>
        </p:txBody>
      </p:sp>
      <p:sp>
        <p:nvSpPr>
          <p:cNvPr id="1027" name="Rectangle 2"/>
          <p:cNvSpPr>
            <a:spLocks noGrp="1" noChangeArrowheads="1"/>
          </p:cNvSpPr>
          <p:nvPr>
            <p:ph type="title"/>
          </p:nvPr>
        </p:nvSpPr>
        <p:spPr bwMode="auto">
          <a:xfrm>
            <a:off x="590550" y="334963"/>
            <a:ext cx="8229600" cy="647700"/>
          </a:xfrm>
          <a:prstGeom prst="rect">
            <a:avLst/>
          </a:prstGeom>
          <a:noFill/>
          <a:ln w="12700">
            <a:noFill/>
            <a:miter lim="800000"/>
            <a:headEnd/>
            <a:tailEnd/>
          </a:ln>
        </p:spPr>
        <p:txBody>
          <a:bodyPr vert="horz" wrap="square" lIns="50800" tIns="50800" rIns="91440" bIns="50800" numCol="1" anchor="t" anchorCtr="0" compatLnSpc="1">
            <a:prstTxWarp prst="textNoShape">
              <a:avLst/>
            </a:prstTxWarp>
          </a:bodyPr>
          <a:lstStyle/>
          <a:p>
            <a:pPr lvl="0"/>
            <a:r>
              <a:rPr lang="en-US" smtClean="0">
                <a:sym typeface="Helvetica" pitchFamily="34" charset="0"/>
              </a:rPr>
              <a:t>Click to edit Master title style</a:t>
            </a:r>
            <a:endParaRPr lang="en-AU" dirty="0" smtClean="0">
              <a:sym typeface="Helvetica" pitchFamily="34" charset="0"/>
            </a:endParaRPr>
          </a:p>
        </p:txBody>
      </p:sp>
      <p:pic>
        <p:nvPicPr>
          <p:cNvPr id="1028" name="Picture 6"/>
          <p:cNvPicPr>
            <a:picLocks noChangeAspect="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1588" y="5689600"/>
            <a:ext cx="9140825"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10891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5" r:id="rId14"/>
    <p:sldLayoutId id="2147483776" r:id="rId15"/>
    <p:sldLayoutId id="2147483777" r:id="rId16"/>
    <p:sldLayoutId id="2147483778" r:id="rId17"/>
    <p:sldLayoutId id="2147483779" r:id="rId18"/>
    <p:sldLayoutId id="2147483781" r:id="rId19"/>
    <p:sldLayoutId id="2147483782" r:id="rId20"/>
    <p:sldLayoutId id="2147483786" r:id="rId21"/>
    <p:sldLayoutId id="2147483787" r:id="rId22"/>
    <p:sldLayoutId id="2147483788" r:id="rId23"/>
    <p:sldLayoutId id="2147483789" r:id="rId24"/>
    <p:sldLayoutId id="2147483790" r:id="rId25"/>
    <p:sldLayoutId id="2147483791" r:id="rId26"/>
    <p:sldLayoutId id="2147483792" r:id="rId27"/>
    <p:sldLayoutId id="2147483794" r:id="rId28"/>
    <p:sldLayoutId id="2147483795" r:id="rId29"/>
    <p:sldLayoutId id="2147483797" r:id="rId30"/>
    <p:sldLayoutId id="2147483798" r:id="rId31"/>
    <p:sldLayoutId id="2147483799" r:id="rId32"/>
    <p:sldLayoutId id="2147483800" r:id="rId33"/>
    <p:sldLayoutId id="2147483801" r:id="rId34"/>
  </p:sldLayoutIdLst>
  <p:transition>
    <p:fade/>
  </p:transition>
  <p:hf hdr="0" ftr="0" dt="0"/>
  <p:txStyles>
    <p:titleStyle>
      <a:lvl1pPr marL="39688" indent="-39688" algn="l" rtl="0" eaLnBrk="1" fontAlgn="base" hangingPunct="1">
        <a:lnSpc>
          <a:spcPts val="3400"/>
        </a:lnSpc>
        <a:spcBef>
          <a:spcPct val="0"/>
        </a:spcBef>
        <a:spcAft>
          <a:spcPct val="0"/>
        </a:spcAft>
        <a:defRPr sz="3200" b="1" kern="1200" spc="-100">
          <a:solidFill>
            <a:srgbClr val="005288"/>
          </a:solidFill>
          <a:latin typeface="Arial" pitchFamily="34" charset="0"/>
          <a:ea typeface="+mj-ea"/>
          <a:cs typeface="Arial" pitchFamily="34" charset="0"/>
          <a:sym typeface="Helvetica" panose="020B0604020202020204" pitchFamily="34" charset="0"/>
        </a:defRPr>
      </a:lvl1pPr>
      <a:lvl2pPr marL="39688" indent="-39688" algn="l" rtl="0" eaLnBrk="1" fontAlgn="base" hangingPunct="1">
        <a:lnSpc>
          <a:spcPts val="3400"/>
        </a:lnSpc>
        <a:spcBef>
          <a:spcPct val="0"/>
        </a:spcBef>
        <a:spcAft>
          <a:spcPct val="0"/>
        </a:spcAft>
        <a:defRPr sz="3200" b="1">
          <a:solidFill>
            <a:srgbClr val="005288"/>
          </a:solidFill>
          <a:latin typeface="Arial" pitchFamily="34" charset="0"/>
          <a:ea typeface="ヒラギノ角ゴ ProN W3" pitchFamily="1" charset="-128"/>
          <a:cs typeface="Arial" pitchFamily="34" charset="0"/>
          <a:sym typeface="Helvetica" panose="020B0604020202020204" pitchFamily="34" charset="0"/>
        </a:defRPr>
      </a:lvl2pPr>
      <a:lvl3pPr marL="39688" indent="-39688" algn="l" rtl="0" eaLnBrk="1" fontAlgn="base" hangingPunct="1">
        <a:lnSpc>
          <a:spcPts val="3400"/>
        </a:lnSpc>
        <a:spcBef>
          <a:spcPct val="0"/>
        </a:spcBef>
        <a:spcAft>
          <a:spcPct val="0"/>
        </a:spcAft>
        <a:defRPr sz="3200" b="1">
          <a:solidFill>
            <a:srgbClr val="005288"/>
          </a:solidFill>
          <a:latin typeface="Arial" pitchFamily="34" charset="0"/>
          <a:ea typeface="ヒラギノ角ゴ ProN W3" pitchFamily="1" charset="-128"/>
          <a:cs typeface="Arial" pitchFamily="34" charset="0"/>
          <a:sym typeface="Helvetica" panose="020B0604020202020204" pitchFamily="34" charset="0"/>
        </a:defRPr>
      </a:lvl3pPr>
      <a:lvl4pPr marL="39688" indent="-39688" algn="l" rtl="0" eaLnBrk="1" fontAlgn="base" hangingPunct="1">
        <a:lnSpc>
          <a:spcPts val="3400"/>
        </a:lnSpc>
        <a:spcBef>
          <a:spcPct val="0"/>
        </a:spcBef>
        <a:spcAft>
          <a:spcPct val="0"/>
        </a:spcAft>
        <a:defRPr sz="3200" b="1">
          <a:solidFill>
            <a:srgbClr val="005288"/>
          </a:solidFill>
          <a:latin typeface="Arial" pitchFamily="34" charset="0"/>
          <a:ea typeface="ヒラギノ角ゴ ProN W3" pitchFamily="1" charset="-128"/>
          <a:cs typeface="Arial" pitchFamily="34" charset="0"/>
          <a:sym typeface="Helvetica" panose="020B0604020202020204" pitchFamily="34" charset="0"/>
        </a:defRPr>
      </a:lvl4pPr>
      <a:lvl5pPr marL="39688" indent="-39688" algn="l" rtl="0" eaLnBrk="1" fontAlgn="base" hangingPunct="1">
        <a:lnSpc>
          <a:spcPts val="3400"/>
        </a:lnSpc>
        <a:spcBef>
          <a:spcPct val="0"/>
        </a:spcBef>
        <a:spcAft>
          <a:spcPct val="0"/>
        </a:spcAft>
        <a:defRPr sz="3200" b="1">
          <a:solidFill>
            <a:srgbClr val="005288"/>
          </a:solidFill>
          <a:latin typeface="Arial" pitchFamily="34" charset="0"/>
          <a:ea typeface="ヒラギノ角ゴ ProN W3" pitchFamily="1" charset="-128"/>
          <a:cs typeface="Arial" pitchFamily="34" charset="0"/>
          <a:sym typeface="Helvetica" panose="020B0604020202020204" pitchFamily="34" charset="0"/>
        </a:defRPr>
      </a:lvl5pPr>
      <a:lvl6pPr marL="496888" indent="-39688" algn="l" rtl="0" eaLnBrk="1" fontAlgn="base" hangingPunct="1">
        <a:spcBef>
          <a:spcPct val="0"/>
        </a:spcBef>
        <a:spcAft>
          <a:spcPct val="0"/>
        </a:spcAft>
        <a:defRPr sz="3000">
          <a:solidFill>
            <a:srgbClr val="003980"/>
          </a:solidFill>
          <a:latin typeface="Helvetica" pitchFamily="1" charset="0"/>
          <a:ea typeface="ヒラギノ角ゴ ProN W3" pitchFamily="1" charset="-128"/>
          <a:sym typeface="Helvetica" pitchFamily="1" charset="0"/>
        </a:defRPr>
      </a:lvl6pPr>
      <a:lvl7pPr marL="954088" indent="-39688" algn="l" rtl="0" eaLnBrk="1" fontAlgn="base" hangingPunct="1">
        <a:spcBef>
          <a:spcPct val="0"/>
        </a:spcBef>
        <a:spcAft>
          <a:spcPct val="0"/>
        </a:spcAft>
        <a:defRPr sz="3000">
          <a:solidFill>
            <a:srgbClr val="003980"/>
          </a:solidFill>
          <a:latin typeface="Helvetica" pitchFamily="1" charset="0"/>
          <a:ea typeface="ヒラギノ角ゴ ProN W3" pitchFamily="1" charset="-128"/>
          <a:sym typeface="Helvetica" pitchFamily="1" charset="0"/>
        </a:defRPr>
      </a:lvl7pPr>
      <a:lvl8pPr marL="1411288" indent="-39688" algn="l" rtl="0" eaLnBrk="1" fontAlgn="base" hangingPunct="1">
        <a:spcBef>
          <a:spcPct val="0"/>
        </a:spcBef>
        <a:spcAft>
          <a:spcPct val="0"/>
        </a:spcAft>
        <a:defRPr sz="3000">
          <a:solidFill>
            <a:srgbClr val="003980"/>
          </a:solidFill>
          <a:latin typeface="Helvetica" pitchFamily="1" charset="0"/>
          <a:ea typeface="ヒラギノ角ゴ ProN W3" pitchFamily="1" charset="-128"/>
          <a:sym typeface="Helvetica" pitchFamily="1" charset="0"/>
        </a:defRPr>
      </a:lvl8pPr>
      <a:lvl9pPr marL="1868488" indent="-39688" algn="l" rtl="0" eaLnBrk="1" fontAlgn="base" hangingPunct="1">
        <a:spcBef>
          <a:spcPct val="0"/>
        </a:spcBef>
        <a:spcAft>
          <a:spcPct val="0"/>
        </a:spcAft>
        <a:defRPr sz="3000">
          <a:solidFill>
            <a:srgbClr val="003980"/>
          </a:solidFill>
          <a:latin typeface="Helvetica" pitchFamily="1" charset="0"/>
          <a:ea typeface="ヒラギノ角ゴ ProN W3" pitchFamily="1" charset="-128"/>
          <a:sym typeface="Helvetica" pitchFamily="1" charset="0"/>
        </a:defRPr>
      </a:lvl9pPr>
    </p:titleStyle>
    <p:bodyStyle>
      <a:lvl1pPr algn="l" rtl="0" eaLnBrk="1" fontAlgn="base" hangingPunct="1">
        <a:spcBef>
          <a:spcPct val="0"/>
        </a:spcBef>
        <a:spcAft>
          <a:spcPts val="1800"/>
        </a:spcAft>
        <a:defRPr sz="2400">
          <a:solidFill>
            <a:schemeClr val="tx1"/>
          </a:solidFill>
          <a:latin typeface="Arial" pitchFamily="34" charset="0"/>
          <a:ea typeface="+mn-ea"/>
          <a:cs typeface="Arial" pitchFamily="34" charset="0"/>
          <a:sym typeface="L Helvetica Light"/>
        </a:defRPr>
      </a:lvl1pPr>
      <a:lvl2pPr marL="285750" indent="-285750" algn="l" rtl="0" eaLnBrk="1" fontAlgn="base" hangingPunct="1">
        <a:spcBef>
          <a:spcPct val="0"/>
        </a:spcBef>
        <a:spcAft>
          <a:spcPts val="1200"/>
        </a:spcAft>
        <a:buFont typeface="Arial" panose="020B0604020202020204" pitchFamily="34" charset="0"/>
        <a:buChar char="•"/>
        <a:defRPr lang="en-AU" sz="2400">
          <a:solidFill>
            <a:schemeClr val="tx1"/>
          </a:solidFill>
          <a:latin typeface="Arial" pitchFamily="34" charset="0"/>
          <a:cs typeface="Arial" pitchFamily="34" charset="0"/>
          <a:sym typeface="L Helvetica Light"/>
        </a:defRPr>
      </a:lvl2pPr>
      <a:lvl3pPr marL="228600" indent="236538" algn="l" rtl="0" eaLnBrk="1" fontAlgn="base" hangingPunct="1">
        <a:spcBef>
          <a:spcPct val="0"/>
        </a:spcBef>
        <a:spcAft>
          <a:spcPts val="1200"/>
        </a:spcAft>
        <a:buFont typeface="Arial" panose="020B0604020202020204" pitchFamily="34" charset="0"/>
        <a:buChar char="•"/>
        <a:defRPr lang="en-AU" sz="2200">
          <a:solidFill>
            <a:schemeClr val="tx1"/>
          </a:solidFill>
          <a:latin typeface="Arial" pitchFamily="34" charset="0"/>
          <a:cs typeface="Arial" pitchFamily="34" charset="0"/>
          <a:sym typeface="L Helvetica Light"/>
        </a:defRPr>
      </a:lvl3pPr>
      <a:lvl4pPr marL="407988" indent="179388" algn="l" rtl="0" eaLnBrk="1" fontAlgn="base" hangingPunct="1">
        <a:spcBef>
          <a:spcPct val="0"/>
        </a:spcBef>
        <a:spcAft>
          <a:spcPts val="1200"/>
        </a:spcAft>
        <a:buFont typeface="Arial" panose="020B0604020202020204" pitchFamily="34" charset="0"/>
        <a:buChar char="•"/>
        <a:defRPr lang="en-AU" sz="2000">
          <a:solidFill>
            <a:schemeClr val="tx1"/>
          </a:solidFill>
          <a:latin typeface="Arial" pitchFamily="34" charset="0"/>
          <a:cs typeface="Arial" pitchFamily="34" charset="0"/>
          <a:sym typeface="L Helvetica Light"/>
        </a:defRPr>
      </a:lvl4pPr>
      <a:lvl5pPr marL="766763" indent="179388" algn="l" rtl="0" eaLnBrk="1" fontAlgn="base" hangingPunct="1">
        <a:spcBef>
          <a:spcPct val="0"/>
        </a:spcBef>
        <a:spcAft>
          <a:spcPts val="1200"/>
        </a:spcAft>
        <a:buFont typeface="Arial" panose="020B0604020202020204" pitchFamily="34" charset="0"/>
        <a:buChar char="•"/>
        <a:defRPr>
          <a:solidFill>
            <a:schemeClr val="tx1"/>
          </a:solidFill>
          <a:latin typeface="Arial" pitchFamily="34" charset="0"/>
          <a:cs typeface="Arial" pitchFamily="34" charset="0"/>
          <a:sym typeface="Arial" panose="020B0604020202020204" pitchFamily="34" charset="0"/>
        </a:defRPr>
      </a:lvl5pPr>
      <a:lvl6pPr marL="1223963" indent="179388" algn="l" rtl="0" eaLnBrk="1" fontAlgn="base" hangingPunct="1">
        <a:lnSpc>
          <a:spcPct val="100000"/>
        </a:lnSpc>
        <a:spcBef>
          <a:spcPts val="0"/>
        </a:spcBef>
        <a:spcAft>
          <a:spcPts val="1200"/>
        </a:spcAft>
        <a:buFont typeface="Arial" pitchFamily="34" charset="0"/>
        <a:buChar char="•"/>
        <a:defRPr sz="1800">
          <a:solidFill>
            <a:schemeClr val="tx1"/>
          </a:solidFill>
          <a:latin typeface="Arial" charset="0"/>
          <a:sym typeface="Arial" charset="0"/>
        </a:defRPr>
      </a:lvl6pPr>
      <a:lvl7pPr marL="1681163" indent="179388" algn="l" rtl="0" eaLnBrk="1" fontAlgn="base" hangingPunct="1">
        <a:lnSpc>
          <a:spcPct val="130000"/>
        </a:lnSpc>
        <a:spcBef>
          <a:spcPts val="1200"/>
        </a:spcBef>
        <a:spcAft>
          <a:spcPct val="0"/>
        </a:spcAft>
        <a:defRPr sz="1200">
          <a:solidFill>
            <a:srgbClr val="003980"/>
          </a:solidFill>
          <a:latin typeface="Arial" charset="0"/>
          <a:sym typeface="Arial" charset="0"/>
        </a:defRPr>
      </a:lvl7pPr>
      <a:lvl8pPr marL="2138363" indent="179388" algn="l" rtl="0" eaLnBrk="1" fontAlgn="base" hangingPunct="1">
        <a:lnSpc>
          <a:spcPct val="130000"/>
        </a:lnSpc>
        <a:spcBef>
          <a:spcPts val="1200"/>
        </a:spcBef>
        <a:spcAft>
          <a:spcPct val="0"/>
        </a:spcAft>
        <a:defRPr sz="1200">
          <a:solidFill>
            <a:srgbClr val="003980"/>
          </a:solidFill>
          <a:latin typeface="Arial" charset="0"/>
          <a:sym typeface="Arial" charset="0"/>
        </a:defRPr>
      </a:lvl8pPr>
      <a:lvl9pPr marL="2595563" indent="179388" algn="l" rtl="0" eaLnBrk="1" fontAlgn="base" hangingPunct="1">
        <a:lnSpc>
          <a:spcPct val="130000"/>
        </a:lnSpc>
        <a:spcBef>
          <a:spcPts val="1200"/>
        </a:spcBef>
        <a:spcAft>
          <a:spcPct val="0"/>
        </a:spcAft>
        <a:defRPr sz="1200">
          <a:solidFill>
            <a:srgbClr val="003980"/>
          </a:solidFill>
          <a:latin typeface="Arial" charset="0"/>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chart" Target="../charts/char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7.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28.png"/><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8.tif"/></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oleObject" Target="../embeddings/oleObject1.bin"/><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83568" y="3789040"/>
            <a:ext cx="7776864" cy="1944216"/>
          </a:xfrm>
        </p:spPr>
        <p:txBody>
          <a:bodyPr/>
          <a:lstStyle/>
          <a:p>
            <a:r>
              <a:rPr lang="en-AU" b="1" dirty="0"/>
              <a:t>River Basin </a:t>
            </a:r>
            <a:r>
              <a:rPr lang="en-AU" b="1" dirty="0" smtClean="0"/>
              <a:t>Managers Perspective</a:t>
            </a:r>
            <a:endParaRPr lang="en-AU" b="1" dirty="0"/>
          </a:p>
          <a:p>
            <a:pPr>
              <a:lnSpc>
                <a:spcPct val="150000"/>
              </a:lnSpc>
            </a:pPr>
            <a:r>
              <a:rPr lang="en-AU" sz="2400" dirty="0"/>
              <a:t>Don Blackmore | </a:t>
            </a:r>
            <a:r>
              <a:rPr lang="en-AU" sz="2400" dirty="0" smtClean="0"/>
              <a:t>2 February 2015</a:t>
            </a:r>
          </a:p>
          <a:p>
            <a:pPr>
              <a:lnSpc>
                <a:spcPct val="150000"/>
              </a:lnSpc>
            </a:pPr>
            <a:r>
              <a:rPr lang="en-AU" sz="1200" dirty="0" smtClean="0"/>
              <a:t>Former CEO Murray Darling Basin Commission—Chairman of </a:t>
            </a:r>
            <a:r>
              <a:rPr lang="en-AU" sz="1200" dirty="0" err="1" smtClean="0"/>
              <a:t>eWater</a:t>
            </a:r>
            <a:r>
              <a:rPr lang="en-AU" sz="1200" dirty="0" smtClean="0"/>
              <a:t> and IWMI</a:t>
            </a:r>
          </a:p>
          <a:p>
            <a:pPr>
              <a:lnSpc>
                <a:spcPct val="150000"/>
              </a:lnSpc>
            </a:pPr>
            <a:endParaRPr lang="en-AU" sz="1200" dirty="0" smtClean="0"/>
          </a:p>
          <a:p>
            <a:pPr>
              <a:lnSpc>
                <a:spcPct val="150000"/>
              </a:lnSpc>
            </a:pPr>
            <a:r>
              <a:rPr lang="en-AU" sz="2400" dirty="0" smtClean="0">
                <a:solidFill>
                  <a:srgbClr val="476389"/>
                </a:solidFill>
              </a:rPr>
              <a:t>New Delhi</a:t>
            </a:r>
            <a:endParaRPr lang="en-AU" sz="2400" dirty="0">
              <a:solidFill>
                <a:srgbClr val="476389"/>
              </a:solidFill>
            </a:endParaRPr>
          </a:p>
        </p:txBody>
      </p:sp>
      <p:sp>
        <p:nvSpPr>
          <p:cNvPr id="102404" name="Rectangle 4"/>
          <p:cNvSpPr>
            <a:spLocks noGrp="1" noChangeArrowheads="1"/>
          </p:cNvSpPr>
          <p:nvPr>
            <p:ph type="ctrTitle"/>
          </p:nvPr>
        </p:nvSpPr>
        <p:spPr>
          <a:xfrm>
            <a:off x="396000" y="1700808"/>
            <a:ext cx="8424000" cy="2448272"/>
          </a:xfrm>
        </p:spPr>
        <p:txBody>
          <a:bodyPr/>
          <a:lstStyle/>
          <a:p>
            <a:r>
              <a:rPr lang="en-IN" sz="3600" dirty="0"/>
              <a:t>National Workshop on Integrated Water </a:t>
            </a:r>
            <a:r>
              <a:rPr lang="en-IN" sz="3600" dirty="0" smtClean="0"/>
              <a:t>(BASIN) Resources </a:t>
            </a:r>
            <a:r>
              <a:rPr lang="en-IN" sz="3600" dirty="0"/>
              <a:t>Management (IWRM)</a:t>
            </a:r>
            <a:r>
              <a:rPr lang="en-AU" sz="3600" dirty="0"/>
              <a:t/>
            </a:r>
            <a:br>
              <a:rPr lang="en-AU" sz="3600" dirty="0"/>
            </a:br>
            <a:endParaRPr lang="en-US" sz="3600" dirty="0">
              <a:solidFill>
                <a:srgbClr val="0070C0"/>
              </a:solidFill>
              <a:latin typeface="Arial"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grey map" descr="X:\Associated Organisations\eWater\eWaterDocs\communication\Design working files\Don Blackmore presentation\images\Australia\map+basin.png"/>
          <p:cNvPicPr>
            <a:picLocks noChangeAspect="1" noChangeArrowheads="1"/>
          </p:cNvPicPr>
          <p:nvPr/>
        </p:nvPicPr>
        <p:blipFill>
          <a:blip r:embed="rId3"/>
          <a:stretch>
            <a:fillRect/>
          </a:stretch>
        </p:blipFill>
        <p:spPr bwMode="auto">
          <a:xfrm>
            <a:off x="-1558087" y="1378388"/>
            <a:ext cx="5670017" cy="4714908"/>
          </a:xfrm>
          <a:prstGeom prst="rect">
            <a:avLst/>
          </a:prstGeom>
          <a:noFill/>
          <a:ln>
            <a:noFill/>
          </a:ln>
        </p:spPr>
      </p:pic>
      <p:sp>
        <p:nvSpPr>
          <p:cNvPr id="3" name="Content Placeholder 2"/>
          <p:cNvSpPr>
            <a:spLocks noGrp="1"/>
          </p:cNvSpPr>
          <p:nvPr>
            <p:ph type="subTitle" idx="1"/>
          </p:nvPr>
        </p:nvSpPr>
        <p:spPr>
          <a:xfrm>
            <a:off x="4788024" y="1772816"/>
            <a:ext cx="3674118" cy="1227556"/>
          </a:xfrm>
        </p:spPr>
        <p:txBody>
          <a:bodyPr wrap="square"/>
          <a:lstStyle/>
          <a:p>
            <a:pPr marL="360000" lvl="0" indent="-360000" algn="l">
              <a:lnSpc>
                <a:spcPts val="2400"/>
              </a:lnSpc>
              <a:buSzPct val="250000"/>
              <a:buBlip>
                <a:blip r:embed="rId4"/>
              </a:buBlip>
            </a:pPr>
            <a:r>
              <a:rPr lang="en-US" sz="2200" kern="1200" dirty="0" smtClean="0">
                <a:solidFill>
                  <a:schemeClr val="bg2">
                    <a:lumMod val="50000"/>
                  </a:schemeClr>
                </a:solidFill>
              </a:rPr>
              <a:t>Driving Philosophy: </a:t>
            </a:r>
            <a:r>
              <a:rPr lang="en-US" sz="2200" b="0" kern="1200" dirty="0" smtClean="0">
                <a:solidFill>
                  <a:schemeClr val="bg2">
                    <a:lumMod val="50000"/>
                  </a:schemeClr>
                </a:solidFill>
              </a:rPr>
              <a:t/>
            </a:r>
            <a:br>
              <a:rPr lang="en-US" sz="2200" b="0" kern="1200" dirty="0" smtClean="0">
                <a:solidFill>
                  <a:schemeClr val="bg2">
                    <a:lumMod val="50000"/>
                  </a:schemeClr>
                </a:solidFill>
              </a:rPr>
            </a:br>
            <a:r>
              <a:rPr lang="en-AU" sz="2200" b="0" dirty="0" smtClean="0">
                <a:solidFill>
                  <a:schemeClr val="bg2">
                    <a:lumMod val="50000"/>
                  </a:schemeClr>
                </a:solidFill>
              </a:rPr>
              <a:t>You can’t manage what you can’t measure and </a:t>
            </a:r>
            <a:r>
              <a:rPr lang="en-AU" sz="2200" b="0" dirty="0" err="1" smtClean="0">
                <a:solidFill>
                  <a:schemeClr val="bg2">
                    <a:lumMod val="50000"/>
                  </a:schemeClr>
                </a:solidFill>
              </a:rPr>
              <a:t>discribe</a:t>
            </a:r>
            <a:endParaRPr lang="en-AU" sz="2200" b="0" dirty="0" smtClean="0">
              <a:solidFill>
                <a:schemeClr val="bg2">
                  <a:lumMod val="50000"/>
                </a:schemeClr>
              </a:solidFill>
            </a:endParaRPr>
          </a:p>
        </p:txBody>
      </p:sp>
      <p:sp>
        <p:nvSpPr>
          <p:cNvPr id="2" name="Title 1"/>
          <p:cNvSpPr>
            <a:spLocks noGrp="1"/>
          </p:cNvSpPr>
          <p:nvPr>
            <p:ph type="title" idx="4294967295"/>
          </p:nvPr>
        </p:nvSpPr>
        <p:spPr>
          <a:xfrm>
            <a:off x="574675" y="260350"/>
            <a:ext cx="8569325" cy="647700"/>
          </a:xfrm>
          <a:prstGeom prst="rect">
            <a:avLst/>
          </a:prstGeom>
        </p:spPr>
        <p:txBody>
          <a:bodyPr/>
          <a:lstStyle/>
          <a:p>
            <a:r>
              <a:rPr lang="en-AU" sz="3600" dirty="0" smtClean="0"/>
              <a:t>The Murray-Darling Basin</a:t>
            </a:r>
            <a:endParaRPr lang="en-AU" sz="3600" dirty="0"/>
          </a:p>
        </p:txBody>
      </p:sp>
      <p:sp>
        <p:nvSpPr>
          <p:cNvPr id="8" name="Content Placeholder 2"/>
          <p:cNvSpPr txBox="1">
            <a:spLocks/>
          </p:cNvSpPr>
          <p:nvPr/>
        </p:nvSpPr>
        <p:spPr bwMode="auto">
          <a:xfrm>
            <a:off x="4786314" y="3000372"/>
            <a:ext cx="3674118" cy="648072"/>
          </a:xfrm>
          <a:prstGeom prst="rect">
            <a:avLst/>
          </a:prstGeom>
          <a:noFill/>
          <a:ln w="12700">
            <a:noFill/>
            <a:miter lim="800000"/>
            <a:headEnd/>
            <a:tailEnd/>
          </a:ln>
        </p:spPr>
        <p:txBody>
          <a:bodyPr vert="horz" wrap="square" lIns="50800" tIns="50800" rIns="50400" bIns="50800" numCol="1" anchor="t" anchorCtr="0" compatLnSpc="1">
            <a:prstTxWarp prst="textNoShape">
              <a:avLst/>
            </a:prstTxWarp>
          </a:bodyPr>
          <a:lstStyle/>
          <a:p>
            <a:pPr marL="360000" marR="0" lvl="0" indent="-360000" algn="l" defTabSz="914400" rtl="0" eaLnBrk="1" fontAlgn="base" latinLnBrk="0" hangingPunct="1">
              <a:lnSpc>
                <a:spcPts val="2400"/>
              </a:lnSpc>
              <a:spcBef>
                <a:spcPts val="600"/>
              </a:spcBef>
              <a:spcAft>
                <a:spcPct val="0"/>
              </a:spcAft>
              <a:buClrTx/>
              <a:buSzPct val="250000"/>
              <a:buFontTx/>
              <a:buBlip>
                <a:blip r:embed="rId4"/>
              </a:buBlip>
              <a:tabLst/>
              <a:defRPr/>
            </a:pPr>
            <a:r>
              <a:rPr kumimoji="0" lang="en-AU" sz="2200" i="0" u="none" strike="noStrike" kern="0" cap="none" spc="0" normalizeH="0" baseline="0" noProof="0" dirty="0" smtClean="0">
                <a:ln>
                  <a:noFill/>
                </a:ln>
                <a:solidFill>
                  <a:schemeClr val="bg2">
                    <a:lumMod val="50000"/>
                  </a:schemeClr>
                </a:solidFill>
                <a:effectLst/>
                <a:uLnTx/>
                <a:uFillTx/>
                <a:latin typeface="Calibri" pitchFamily="34" charset="0"/>
                <a:ea typeface="+mn-ea"/>
                <a:cs typeface="+mn-cs"/>
                <a:sym typeface="L Helvetica Light" charset="0"/>
              </a:rPr>
              <a:t>Must move from </a:t>
            </a:r>
            <a:r>
              <a:rPr kumimoji="0" lang="en-AU" sz="2200" b="1" i="0" u="none" strike="noStrike" kern="0" cap="none" spc="0" normalizeH="0" baseline="0" noProof="0" dirty="0" smtClean="0">
                <a:ln>
                  <a:noFill/>
                </a:ln>
                <a:solidFill>
                  <a:schemeClr val="bg2">
                    <a:lumMod val="50000"/>
                  </a:schemeClr>
                </a:solidFill>
                <a:effectLst/>
                <a:uLnTx/>
                <a:uFillTx/>
                <a:latin typeface="Calibri" pitchFamily="34" charset="0"/>
                <a:ea typeface="+mn-ea"/>
                <a:cs typeface="+mn-cs"/>
                <a:sym typeface="L Helvetica Light" charset="0"/>
              </a:rPr>
              <a:t>perceptions to fact</a:t>
            </a:r>
          </a:p>
        </p:txBody>
      </p:sp>
      <p:sp>
        <p:nvSpPr>
          <p:cNvPr id="9" name="Content Placeholder 2"/>
          <p:cNvSpPr txBox="1">
            <a:spLocks/>
          </p:cNvSpPr>
          <p:nvPr/>
        </p:nvSpPr>
        <p:spPr bwMode="auto">
          <a:xfrm>
            <a:off x="4786314" y="4077072"/>
            <a:ext cx="3674118" cy="864096"/>
          </a:xfrm>
          <a:prstGeom prst="rect">
            <a:avLst/>
          </a:prstGeom>
          <a:noFill/>
          <a:ln w="12700">
            <a:noFill/>
            <a:miter lim="800000"/>
            <a:headEnd/>
            <a:tailEnd/>
          </a:ln>
        </p:spPr>
        <p:txBody>
          <a:bodyPr vert="horz" wrap="square" lIns="50800" tIns="50800" rIns="50400" bIns="50800" numCol="1" anchor="t" anchorCtr="0" compatLnSpc="1">
            <a:prstTxWarp prst="textNoShape">
              <a:avLst/>
            </a:prstTxWarp>
          </a:bodyPr>
          <a:lstStyle/>
          <a:p>
            <a:pPr marL="360000" marR="0" lvl="0" indent="-360000" algn="l" defTabSz="914400" rtl="0" eaLnBrk="1" fontAlgn="base" latinLnBrk="0" hangingPunct="1">
              <a:lnSpc>
                <a:spcPts val="2400"/>
              </a:lnSpc>
              <a:spcBef>
                <a:spcPts val="600"/>
              </a:spcBef>
              <a:spcAft>
                <a:spcPct val="0"/>
              </a:spcAft>
              <a:buClrTx/>
              <a:buSzPct val="250000"/>
              <a:buFontTx/>
              <a:buBlip>
                <a:blip r:embed="rId4"/>
              </a:buBlip>
              <a:tabLst/>
              <a:defRPr/>
            </a:pPr>
            <a:r>
              <a:rPr kumimoji="0" lang="en-AU" sz="2200" b="1" i="0" u="none" strike="noStrike" kern="0" cap="none" spc="0" normalizeH="0" baseline="0" noProof="0" dirty="0" smtClean="0">
                <a:ln>
                  <a:noFill/>
                </a:ln>
                <a:solidFill>
                  <a:schemeClr val="bg2">
                    <a:lumMod val="50000"/>
                  </a:schemeClr>
                </a:solidFill>
                <a:effectLst/>
                <a:uLnTx/>
                <a:uFillTx/>
                <a:latin typeface="Calibri" pitchFamily="34" charset="0"/>
                <a:ea typeface="+mn-ea"/>
                <a:cs typeface="+mn-cs"/>
                <a:sym typeface="L Helvetica Light" charset="0"/>
              </a:rPr>
              <a:t>“Sufficient certainty” </a:t>
            </a:r>
            <a:r>
              <a:rPr kumimoji="0" lang="en-AU" sz="2200" i="0" u="none" strike="noStrike" kern="0" cap="none" spc="0" normalizeH="0" baseline="0" noProof="0" dirty="0" smtClean="0">
                <a:ln>
                  <a:noFill/>
                </a:ln>
                <a:solidFill>
                  <a:schemeClr val="bg2">
                    <a:lumMod val="50000"/>
                  </a:schemeClr>
                </a:solidFill>
                <a:effectLst/>
                <a:uLnTx/>
                <a:uFillTx/>
                <a:latin typeface="Calibri" pitchFamily="34" charset="0"/>
                <a:ea typeface="+mn-ea"/>
                <a:cs typeface="+mn-cs"/>
                <a:sym typeface="L Helvetica Light" charset="0"/>
              </a:rPr>
              <a:t>enables the hard questions and tradeoffs to be tackled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3568" y="3717032"/>
            <a:ext cx="7776864" cy="1945768"/>
          </a:xfrm>
        </p:spPr>
        <p:txBody>
          <a:bodyPr/>
          <a:lstStyle/>
          <a:p>
            <a:r>
              <a:rPr lang="en-AU" dirty="0" smtClean="0"/>
              <a:t>Murray Darling Basin as the main example but it applies to most developed River systems</a:t>
            </a:r>
            <a:endParaRPr lang="en-AU" dirty="0"/>
          </a:p>
        </p:txBody>
      </p:sp>
      <p:sp>
        <p:nvSpPr>
          <p:cNvPr id="4" name="Title 3"/>
          <p:cNvSpPr>
            <a:spLocks noGrp="1"/>
          </p:cNvSpPr>
          <p:nvPr>
            <p:ph type="ctrTitle"/>
          </p:nvPr>
        </p:nvSpPr>
        <p:spPr>
          <a:xfrm>
            <a:off x="360000" y="1628799"/>
            <a:ext cx="8424000" cy="1080121"/>
          </a:xfrm>
        </p:spPr>
        <p:txBody>
          <a:bodyPr/>
          <a:lstStyle/>
          <a:p>
            <a:pPr algn="ctr"/>
            <a:r>
              <a:rPr lang="en-AU" sz="5400" dirty="0" smtClean="0"/>
              <a:t>The Australian Story</a:t>
            </a:r>
            <a:endParaRPr lang="en-AU" sz="5400" dirty="0"/>
          </a:p>
        </p:txBody>
      </p:sp>
    </p:spTree>
    <p:extLst>
      <p:ext uri="{BB962C8B-B14F-4D97-AF65-F5344CB8AC3E}">
        <p14:creationId xmlns:p14="http://schemas.microsoft.com/office/powerpoint/2010/main" val="408924370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AU" dirty="0"/>
          </a:p>
        </p:txBody>
      </p:sp>
      <p:sp>
        <p:nvSpPr>
          <p:cNvPr id="3" name="Title 2"/>
          <p:cNvSpPr>
            <a:spLocks noGrp="1"/>
          </p:cNvSpPr>
          <p:nvPr>
            <p:ph type="ctrTitle"/>
          </p:nvPr>
        </p:nvSpPr>
        <p:spPr>
          <a:xfrm>
            <a:off x="396000" y="548680"/>
            <a:ext cx="8424000" cy="2160240"/>
          </a:xfrm>
        </p:spPr>
        <p:txBody>
          <a:bodyPr/>
          <a:lstStyle/>
          <a:p>
            <a:r>
              <a:rPr lang="en-AU" dirty="0" smtClean="0"/>
              <a:t>Understand what it is you seek to manage or change</a:t>
            </a:r>
            <a:endParaRPr lang="en-AU" dirty="0"/>
          </a:p>
        </p:txBody>
      </p:sp>
    </p:spTree>
    <p:extLst>
      <p:ext uri="{BB962C8B-B14F-4D97-AF65-F5344CB8AC3E}">
        <p14:creationId xmlns:p14="http://schemas.microsoft.com/office/powerpoint/2010/main" val="392531491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X:\Associated Organisations\eWater\eWaterDocs\communication\Design working files\Don Blackmore presentation\images\Australia\GBR2-Proserpine River.JPG"/>
          <p:cNvPicPr>
            <a:picLocks noChangeAspect="1" noChangeArrowheads="1"/>
          </p:cNvPicPr>
          <p:nvPr/>
        </p:nvPicPr>
        <p:blipFill>
          <a:blip r:embed="rId3"/>
          <a:srcRect r="11101"/>
          <a:stretch>
            <a:fillRect/>
          </a:stretch>
        </p:blipFill>
        <p:spPr bwMode="auto">
          <a:xfrm>
            <a:off x="0" y="0"/>
            <a:ext cx="9144000" cy="6858000"/>
          </a:xfrm>
          <a:prstGeom prst="rect">
            <a:avLst/>
          </a:prstGeom>
          <a:noFill/>
        </p:spPr>
      </p:pic>
      <p:pic>
        <p:nvPicPr>
          <p:cNvPr id="4" name="Picture 2051" descr="bevendale" hidden="1"/>
          <p:cNvPicPr>
            <a:picLocks noChangeArrowheads="1"/>
          </p:cNvPicPr>
          <p:nvPr/>
        </p:nvPicPr>
        <p:blipFill>
          <a:blip r:embed="rId4"/>
          <a:srcRect r="11039"/>
          <a:stretch>
            <a:fillRect/>
          </a:stretch>
        </p:blipFill>
        <p:spPr bwMode="auto">
          <a:xfrm>
            <a:off x="89998" y="90000"/>
            <a:ext cx="8964000" cy="668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7" name="Rounded Rectangle 4"/>
          <p:cNvSpPr/>
          <p:nvPr/>
        </p:nvSpPr>
        <p:spPr>
          <a:xfrm>
            <a:off x="576000" y="883975"/>
            <a:ext cx="6639206" cy="552725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1">
            <a:schemeClr val="accent3"/>
          </a:lnRef>
          <a:fillRef idx="3">
            <a:schemeClr val="accent3"/>
          </a:fillRef>
          <a:effectRef idx="2">
            <a:schemeClr val="accent3"/>
          </a:effectRef>
          <a:fontRef idx="minor">
            <a:schemeClr val="lt1"/>
          </a:fontRef>
        </p:style>
        <p:txBody>
          <a:bodyPr spcFirstLastPara="0" vert="horz" wrap="square" lIns="288000" tIns="108000" rIns="216000" bIns="108000" numCol="1" spcCol="1270" anchor="t" anchorCtr="0">
            <a:spAutoFit/>
          </a:bodyPr>
          <a:lstStyle/>
          <a:p>
            <a:pPr marL="108000" lvl="0" algn="l" defTabSz="800100" rtl="0">
              <a:lnSpc>
                <a:spcPts val="2600"/>
              </a:lnSpc>
              <a:spcBef>
                <a:spcPts val="1800"/>
              </a:spcBef>
              <a:spcAft>
                <a:spcPts val="1200"/>
              </a:spcAft>
            </a:pPr>
            <a:r>
              <a:rPr lang="en-US" sz="2000" b="1" kern="1200" dirty="0" smtClean="0">
                <a:solidFill>
                  <a:schemeClr val="accent6">
                    <a:lumMod val="40000"/>
                    <a:lumOff val="60000"/>
                  </a:schemeClr>
                </a:solidFill>
              </a:rPr>
              <a:t>1. </a:t>
            </a:r>
            <a:r>
              <a:rPr lang="en-US" sz="2000" b="1" dirty="0" smtClean="0">
                <a:solidFill>
                  <a:schemeClr val="accent6">
                    <a:lumMod val="40000"/>
                    <a:lumOff val="60000"/>
                  </a:schemeClr>
                </a:solidFill>
              </a:rPr>
              <a:t> Diminishing water security</a:t>
            </a:r>
            <a:endParaRPr lang="en-US" sz="2000" b="1" kern="1200" dirty="0" smtClean="0">
              <a:solidFill>
                <a:schemeClr val="accent6">
                  <a:lumMod val="40000"/>
                  <a:lumOff val="60000"/>
                </a:schemeClr>
              </a:solidFill>
            </a:endParaRPr>
          </a:p>
          <a:p>
            <a:pPr marL="360000" indent="-360000">
              <a:lnSpc>
                <a:spcPts val="2400"/>
              </a:lnSpc>
              <a:spcBef>
                <a:spcPts val="600"/>
              </a:spcBef>
              <a:buSzPct val="250000"/>
              <a:buBlip>
                <a:blip r:embed="rId5"/>
              </a:buBlip>
            </a:pPr>
            <a:r>
              <a:rPr lang="en-AU" sz="1800" dirty="0" smtClean="0"/>
              <a:t>Climate change and drought</a:t>
            </a:r>
            <a:endParaRPr lang="en-US" sz="1800" dirty="0" smtClean="0">
              <a:solidFill>
                <a:schemeClr val="bg1"/>
              </a:solidFill>
            </a:endParaRPr>
          </a:p>
          <a:p>
            <a:pPr marL="360000" indent="-360000">
              <a:lnSpc>
                <a:spcPts val="2400"/>
              </a:lnSpc>
              <a:spcBef>
                <a:spcPts val="600"/>
              </a:spcBef>
              <a:buSzPct val="250000"/>
              <a:buBlip>
                <a:blip r:embed="rId5"/>
              </a:buBlip>
            </a:pPr>
            <a:r>
              <a:rPr lang="en-AU" sz="1800" dirty="0" smtClean="0"/>
              <a:t>Urban population growth</a:t>
            </a:r>
          </a:p>
          <a:p>
            <a:pPr marL="108000" lvl="0" defTabSz="800100">
              <a:lnSpc>
                <a:spcPts val="2600"/>
              </a:lnSpc>
              <a:spcBef>
                <a:spcPts val="1800"/>
              </a:spcBef>
              <a:spcAft>
                <a:spcPts val="1200"/>
              </a:spcAft>
            </a:pPr>
            <a:r>
              <a:rPr lang="en-US" sz="2000" b="1" dirty="0" smtClean="0">
                <a:solidFill>
                  <a:schemeClr val="accent6">
                    <a:lumMod val="40000"/>
                    <a:lumOff val="60000"/>
                  </a:schemeClr>
                </a:solidFill>
              </a:rPr>
              <a:t>2.  Over-allocation of resources</a:t>
            </a:r>
          </a:p>
          <a:p>
            <a:pPr marL="360000" indent="-360000">
              <a:lnSpc>
                <a:spcPts val="2400"/>
              </a:lnSpc>
              <a:spcBef>
                <a:spcPts val="600"/>
              </a:spcBef>
              <a:buSzPct val="250000"/>
              <a:buBlip>
                <a:blip r:embed="rId5"/>
              </a:buBlip>
            </a:pPr>
            <a:r>
              <a:rPr lang="en-AU" sz="1800" dirty="0" smtClean="0"/>
              <a:t>Rapid and poorly managed expansion of irrigation (1960s-1980s)</a:t>
            </a:r>
            <a:endParaRPr lang="en-US" sz="1800" dirty="0" smtClean="0">
              <a:solidFill>
                <a:schemeClr val="bg1"/>
              </a:solidFill>
            </a:endParaRPr>
          </a:p>
          <a:p>
            <a:pPr marL="360000" indent="-360000">
              <a:lnSpc>
                <a:spcPts val="2400"/>
              </a:lnSpc>
              <a:spcBef>
                <a:spcPts val="600"/>
              </a:spcBef>
              <a:buSzPct val="250000"/>
              <a:buBlip>
                <a:blip r:embed="rId5"/>
              </a:buBlip>
            </a:pPr>
            <a:r>
              <a:rPr lang="en-AU" sz="1800" dirty="0" smtClean="0"/>
              <a:t>Uncontrolled groundwater use</a:t>
            </a:r>
          </a:p>
          <a:p>
            <a:pPr marL="360000" indent="-360000">
              <a:lnSpc>
                <a:spcPts val="2400"/>
              </a:lnSpc>
              <a:spcBef>
                <a:spcPts val="600"/>
              </a:spcBef>
              <a:buSzPct val="250000"/>
              <a:buBlip>
                <a:blip r:embed="rId5"/>
              </a:buBlip>
            </a:pPr>
            <a:r>
              <a:rPr lang="en-AU" sz="1800" dirty="0" smtClean="0"/>
              <a:t>Drier climate since 1950s</a:t>
            </a:r>
          </a:p>
          <a:p>
            <a:pPr marL="108000" lvl="0" defTabSz="800100">
              <a:lnSpc>
                <a:spcPts val="2600"/>
              </a:lnSpc>
              <a:spcBef>
                <a:spcPts val="1800"/>
              </a:spcBef>
              <a:spcAft>
                <a:spcPts val="1200"/>
              </a:spcAft>
            </a:pPr>
            <a:r>
              <a:rPr lang="en-US" sz="2000" b="1" dirty="0" smtClean="0">
                <a:solidFill>
                  <a:schemeClr val="accent6">
                    <a:lumMod val="40000"/>
                    <a:lumOff val="60000"/>
                  </a:schemeClr>
                </a:solidFill>
              </a:rPr>
              <a:t>3.  Environmental degradation</a:t>
            </a:r>
          </a:p>
          <a:p>
            <a:pPr marL="360000" indent="-360000">
              <a:lnSpc>
                <a:spcPts val="2400"/>
              </a:lnSpc>
              <a:spcBef>
                <a:spcPts val="600"/>
              </a:spcBef>
              <a:buSzPct val="250000"/>
              <a:buBlip>
                <a:blip r:embed="rId5"/>
              </a:buBlip>
            </a:pPr>
            <a:r>
              <a:rPr lang="en-AU" sz="1800" dirty="0" smtClean="0"/>
              <a:t>Salinity</a:t>
            </a:r>
            <a:endParaRPr lang="en-US" sz="1800" dirty="0" smtClean="0">
              <a:solidFill>
                <a:schemeClr val="bg1"/>
              </a:solidFill>
            </a:endParaRPr>
          </a:p>
          <a:p>
            <a:pPr marL="360000" indent="-360000">
              <a:lnSpc>
                <a:spcPts val="2400"/>
              </a:lnSpc>
              <a:spcBef>
                <a:spcPts val="600"/>
              </a:spcBef>
              <a:buSzPct val="250000"/>
              <a:buBlip>
                <a:blip r:embed="rId5"/>
              </a:buBlip>
            </a:pPr>
            <a:r>
              <a:rPr lang="en-AU" sz="1800" dirty="0" smtClean="0"/>
              <a:t>Toxic algal blooms</a:t>
            </a:r>
          </a:p>
          <a:p>
            <a:pPr marL="360000" indent="-360000">
              <a:lnSpc>
                <a:spcPts val="2400"/>
              </a:lnSpc>
              <a:spcBef>
                <a:spcPts val="600"/>
              </a:spcBef>
              <a:buSzPct val="250000"/>
              <a:buBlip>
                <a:blip r:embed="rId5"/>
              </a:buBlip>
            </a:pPr>
            <a:r>
              <a:rPr lang="en-AU" sz="1800" dirty="0" smtClean="0"/>
              <a:t>Decline in native fish, birds and floodplain vegetation</a:t>
            </a:r>
          </a:p>
        </p:txBody>
      </p:sp>
      <p:sp>
        <p:nvSpPr>
          <p:cNvPr id="2" name="Title 1"/>
          <p:cNvSpPr>
            <a:spLocks noGrp="1"/>
          </p:cNvSpPr>
          <p:nvPr>
            <p:ph type="title"/>
          </p:nvPr>
        </p:nvSpPr>
        <p:spPr/>
        <p:txBody>
          <a:bodyPr/>
          <a:lstStyle/>
          <a:p>
            <a:pPr>
              <a:lnSpc>
                <a:spcPts val="3300"/>
              </a:lnSpc>
            </a:pPr>
            <a:r>
              <a:rPr lang="en-AU" sz="3200" dirty="0" smtClean="0"/>
              <a:t>Australia’s top 3 water issues</a:t>
            </a:r>
            <a:endParaRPr lang="en-AU" sz="3200" dirty="0">
              <a:solidFill>
                <a:schemeClr val="accent4"/>
              </a:solidFill>
            </a:endParaRPr>
          </a:p>
        </p:txBody>
      </p:sp>
    </p:spTree>
    <p:extLst>
      <p:ext uri="{BB962C8B-B14F-4D97-AF65-F5344CB8AC3E}">
        <p14:creationId xmlns:p14="http://schemas.microsoft.com/office/powerpoint/2010/main" val="2982013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00"/>
                                  </p:stCondLst>
                                  <p:childTnLst>
                                    <p:set>
                                      <p:cBhvr>
                                        <p:cTn id="6" dur="1" fill="hold">
                                          <p:stCondLst>
                                            <p:cond delay="0"/>
                                          </p:stCondLst>
                                        </p:cTn>
                                        <p:tgtEl>
                                          <p:spTgt spid="7">
                                            <p:bg/>
                                          </p:spTgt>
                                        </p:tgtEl>
                                        <p:attrNameLst>
                                          <p:attrName>style.visibility</p:attrName>
                                        </p:attrNameLst>
                                      </p:cBhvr>
                                      <p:to>
                                        <p:strVal val="visible"/>
                                      </p:to>
                                    </p:set>
                                    <p:animEffect transition="in" filter="wipe(left)">
                                      <p:cBhvr>
                                        <p:cTn id="7" dur="500"/>
                                        <p:tgtEl>
                                          <p:spTgt spid="7">
                                            <p:bg/>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fade">
                                      <p:cBhvr>
                                        <p:cTn id="28" dur="500"/>
                                        <p:tgtEl>
                                          <p:spTgt spid="7">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animEffect transition="in" filter="fade">
                                      <p:cBhvr>
                                        <p:cTn id="36" dur="500"/>
                                        <p:tgtEl>
                                          <p:spTgt spid="7">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fade">
                                      <p:cBhvr>
                                        <p:cTn id="39" dur="500"/>
                                        <p:tgtEl>
                                          <p:spTgt spid="7">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7">
                                            <p:txEl>
                                              <p:pRg st="9" end="9"/>
                                            </p:txEl>
                                          </p:spTgt>
                                        </p:tgtEl>
                                        <p:attrNameLst>
                                          <p:attrName>style.visibility</p:attrName>
                                        </p:attrNameLst>
                                      </p:cBhvr>
                                      <p:to>
                                        <p:strVal val="visible"/>
                                      </p:to>
                                    </p:set>
                                    <p:animEffect transition="in" filter="fade">
                                      <p:cBhvr>
                                        <p:cTn id="42" dur="500"/>
                                        <p:tgtEl>
                                          <p:spTgt spid="7">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7">
                                            <p:txEl>
                                              <p:pRg st="10" end="10"/>
                                            </p:txEl>
                                          </p:spTgt>
                                        </p:tgtEl>
                                        <p:attrNameLst>
                                          <p:attrName>style.visibility</p:attrName>
                                        </p:attrNameLst>
                                      </p:cBhvr>
                                      <p:to>
                                        <p:strVal val="visible"/>
                                      </p:to>
                                    </p:set>
                                    <p:animEffect transition="in" filter="fade">
                                      <p:cBhvr>
                                        <p:cTn id="45"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1027"/>
          <p:cNvSpPr>
            <a:spLocks noGrp="1" noChangeArrowheads="1"/>
          </p:cNvSpPr>
          <p:nvPr>
            <p:ph idx="1"/>
          </p:nvPr>
        </p:nvSpPr>
        <p:spPr>
          <a:xfrm>
            <a:off x="604800" y="1126800"/>
            <a:ext cx="8215200" cy="4966496"/>
          </a:xfrm>
        </p:spPr>
        <p:txBody>
          <a:bodyPr/>
          <a:lstStyle/>
          <a:p>
            <a:r>
              <a:rPr lang="en-AU" sz="4000" dirty="0" smtClean="0">
                <a:solidFill>
                  <a:srgbClr val="FF0000"/>
                </a:solidFill>
              </a:rPr>
              <a:t>Issue1</a:t>
            </a:r>
            <a:r>
              <a:rPr lang="en-AU" sz="4000" dirty="0" smtClean="0"/>
              <a:t>. Over allocation of water</a:t>
            </a:r>
          </a:p>
          <a:p>
            <a:r>
              <a:rPr lang="en-AU" sz="4000" dirty="0" smtClean="0">
                <a:solidFill>
                  <a:srgbClr val="FF0000"/>
                </a:solidFill>
              </a:rPr>
              <a:t>Issue 2</a:t>
            </a:r>
            <a:r>
              <a:rPr lang="en-AU" sz="4000" dirty="0" smtClean="0"/>
              <a:t>.Rising river and Land salinization </a:t>
            </a:r>
          </a:p>
          <a:p>
            <a:r>
              <a:rPr lang="en-AU" sz="4000" dirty="0" smtClean="0">
                <a:solidFill>
                  <a:srgbClr val="FF0000"/>
                </a:solidFill>
              </a:rPr>
              <a:t>Issue 3</a:t>
            </a:r>
            <a:r>
              <a:rPr lang="en-AU" sz="4000" dirty="0" smtClean="0"/>
              <a:t>. Irrigation areas not financially sustainable</a:t>
            </a:r>
          </a:p>
          <a:p>
            <a:r>
              <a:rPr lang="en-AU" sz="4000" dirty="0" smtClean="0">
                <a:solidFill>
                  <a:srgbClr val="FF0000"/>
                </a:solidFill>
              </a:rPr>
              <a:t>Issue4</a:t>
            </a:r>
            <a:r>
              <a:rPr lang="en-AU" sz="4000" dirty="0" smtClean="0"/>
              <a:t>.Environmental flows for rivers</a:t>
            </a:r>
            <a:endParaRPr lang="en-AU" sz="4000" dirty="0"/>
          </a:p>
        </p:txBody>
      </p:sp>
      <p:sp>
        <p:nvSpPr>
          <p:cNvPr id="38914" name="Rectangle 1026"/>
          <p:cNvSpPr>
            <a:spLocks noGrp="1" noChangeArrowheads="1"/>
          </p:cNvSpPr>
          <p:nvPr>
            <p:ph type="title"/>
          </p:nvPr>
        </p:nvSpPr>
        <p:spPr>
          <a:xfrm>
            <a:off x="590400" y="334800"/>
            <a:ext cx="8229600" cy="1077976"/>
          </a:xfrm>
        </p:spPr>
        <p:txBody>
          <a:bodyPr/>
          <a:lstStyle/>
          <a:p>
            <a:r>
              <a:rPr lang="en-AU" sz="4000" dirty="0" smtClean="0"/>
              <a:t>Murray Darling Basin-4 Priority Issues</a:t>
            </a:r>
            <a:endParaRPr lang="en-AU" sz="4000" dirty="0"/>
          </a:p>
        </p:txBody>
      </p:sp>
    </p:spTree>
    <p:extLst>
      <p:ext uri="{BB962C8B-B14F-4D97-AF65-F5344CB8AC3E}">
        <p14:creationId xmlns:p14="http://schemas.microsoft.com/office/powerpoint/2010/main" val="79724508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AU" sz="3200" dirty="0">
                <a:solidFill>
                  <a:srgbClr val="005288"/>
                </a:solidFill>
                <a:latin typeface="Arial" pitchFamily="34" charset="0"/>
              </a:rPr>
              <a:t>The</a:t>
            </a:r>
            <a:r>
              <a:rPr lang="en-AU" dirty="0" smtClean="0"/>
              <a:t> </a:t>
            </a:r>
            <a:r>
              <a:rPr lang="en-AU" sz="3200" dirty="0">
                <a:solidFill>
                  <a:srgbClr val="005288"/>
                </a:solidFill>
                <a:latin typeface="Arial" pitchFamily="34" charset="0"/>
              </a:rPr>
              <a:t>Murray-Darling Basin</a:t>
            </a:r>
          </a:p>
        </p:txBody>
      </p:sp>
      <p:sp>
        <p:nvSpPr>
          <p:cNvPr id="5" name="Content Placeholder 4"/>
          <p:cNvSpPr>
            <a:spLocks noGrp="1"/>
          </p:cNvSpPr>
          <p:nvPr>
            <p:ph idx="1"/>
          </p:nvPr>
        </p:nvSpPr>
        <p:spPr>
          <a:xfrm>
            <a:off x="5220072" y="1772816"/>
            <a:ext cx="3240360" cy="2898229"/>
          </a:xfrm>
        </p:spPr>
        <p:txBody>
          <a:bodyPr wrap="square">
            <a:spAutoFit/>
          </a:bodyPr>
          <a:lstStyle/>
          <a:p>
            <a:pPr marL="432000" indent="-432000">
              <a:lnSpc>
                <a:spcPts val="2600"/>
              </a:lnSpc>
              <a:spcBef>
                <a:spcPts val="1200"/>
              </a:spcBef>
              <a:buSzPct val="250000"/>
              <a:buBlip>
                <a:blip r:embed="rId3"/>
              </a:buBlip>
            </a:pPr>
            <a:r>
              <a:rPr lang="en-AU" sz="2200" b="1" dirty="0" smtClean="0">
                <a:solidFill>
                  <a:schemeClr val="bg2">
                    <a:lumMod val="50000"/>
                  </a:schemeClr>
                </a:solidFill>
              </a:rPr>
              <a:t>70% </a:t>
            </a:r>
            <a:r>
              <a:rPr lang="en-AU" sz="2200" dirty="0" smtClean="0">
                <a:solidFill>
                  <a:schemeClr val="bg2">
                    <a:lumMod val="50000"/>
                  </a:schemeClr>
                </a:solidFill>
              </a:rPr>
              <a:t>of Australia’s irrigated agriculture</a:t>
            </a:r>
          </a:p>
          <a:p>
            <a:pPr marL="432000" indent="-432000">
              <a:lnSpc>
                <a:spcPts val="2600"/>
              </a:lnSpc>
              <a:spcBef>
                <a:spcPts val="1200"/>
              </a:spcBef>
              <a:buSzPct val="250000"/>
              <a:buBlip>
                <a:blip r:embed="rId3"/>
              </a:buBlip>
            </a:pPr>
            <a:endParaRPr lang="en-AU" sz="2200" b="1" dirty="0" smtClean="0">
              <a:solidFill>
                <a:schemeClr val="bg2">
                  <a:lumMod val="50000"/>
                </a:schemeClr>
              </a:solidFill>
            </a:endParaRPr>
          </a:p>
          <a:p>
            <a:pPr marL="432000" indent="-432000">
              <a:lnSpc>
                <a:spcPts val="2600"/>
              </a:lnSpc>
              <a:spcBef>
                <a:spcPts val="1200"/>
              </a:spcBef>
              <a:buSzPct val="250000"/>
            </a:pPr>
            <a:r>
              <a:rPr lang="en-AU" sz="2200" b="1" dirty="0" smtClean="0">
                <a:solidFill>
                  <a:schemeClr val="bg2">
                    <a:lumMod val="50000"/>
                  </a:schemeClr>
                </a:solidFill>
              </a:rPr>
              <a:t>	However...</a:t>
            </a:r>
            <a:endParaRPr lang="en-AU" sz="2200" dirty="0" smtClean="0">
              <a:solidFill>
                <a:schemeClr val="bg2">
                  <a:lumMod val="50000"/>
                </a:schemeClr>
              </a:solidFill>
            </a:endParaRPr>
          </a:p>
          <a:p>
            <a:pPr marL="432000" lvl="0" indent="-432000">
              <a:lnSpc>
                <a:spcPts val="2600"/>
              </a:lnSpc>
              <a:spcBef>
                <a:spcPts val="1200"/>
              </a:spcBef>
              <a:buSzPct val="250000"/>
              <a:buBlip>
                <a:blip r:embed="rId3"/>
              </a:buBlip>
              <a:defRPr/>
            </a:pPr>
            <a:r>
              <a:rPr lang="en-AU" sz="2200" dirty="0" smtClean="0">
                <a:solidFill>
                  <a:schemeClr val="bg2">
                    <a:lumMod val="50000"/>
                  </a:schemeClr>
                </a:solidFill>
              </a:rPr>
              <a:t>Serious </a:t>
            </a:r>
            <a:r>
              <a:rPr lang="en-AU" sz="2200" b="1" dirty="0" smtClean="0">
                <a:solidFill>
                  <a:schemeClr val="bg2">
                    <a:lumMod val="50000"/>
                  </a:schemeClr>
                </a:solidFill>
              </a:rPr>
              <a:t>over-allocation </a:t>
            </a:r>
            <a:r>
              <a:rPr lang="en-AU" sz="2200" dirty="0" smtClean="0">
                <a:solidFill>
                  <a:schemeClr val="bg2">
                    <a:lumMod val="50000"/>
                  </a:schemeClr>
                </a:solidFill>
              </a:rPr>
              <a:t/>
            </a:r>
            <a:br>
              <a:rPr lang="en-AU" sz="2200" dirty="0" smtClean="0">
                <a:solidFill>
                  <a:schemeClr val="bg2">
                    <a:lumMod val="50000"/>
                  </a:schemeClr>
                </a:solidFill>
              </a:rPr>
            </a:br>
            <a:r>
              <a:rPr lang="en-AU" sz="2200" dirty="0" smtClean="0">
                <a:solidFill>
                  <a:schemeClr val="bg2">
                    <a:lumMod val="50000"/>
                  </a:schemeClr>
                </a:solidFill>
              </a:rPr>
              <a:t>of water between 1960s-1980s</a:t>
            </a:r>
            <a:endParaRPr lang="en-AU" sz="2200" dirty="0">
              <a:solidFill>
                <a:schemeClr val="bg2">
                  <a:lumMod val="50000"/>
                </a:schemeClr>
              </a:solidFill>
            </a:endParaRPr>
          </a:p>
        </p:txBody>
      </p:sp>
      <p:pic>
        <p:nvPicPr>
          <p:cNvPr id="14" name="Picture 4" descr="D:\Don Blackmore presentation\images\Australia\MD-basin-closeup.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12360" y="260648"/>
            <a:ext cx="1008112" cy="834299"/>
          </a:xfrm>
          <a:prstGeom prst="rect">
            <a:avLst/>
          </a:prstGeom>
          <a:noFill/>
        </p:spPr>
      </p:pic>
      <p:grpSp>
        <p:nvGrpSpPr>
          <p:cNvPr id="23" name="Group 22"/>
          <p:cNvGrpSpPr/>
          <p:nvPr/>
        </p:nvGrpSpPr>
        <p:grpSpPr>
          <a:xfrm>
            <a:off x="251520" y="2139120"/>
            <a:ext cx="4392488" cy="1803138"/>
            <a:chOff x="251520" y="2139120"/>
            <a:chExt cx="4392488" cy="1803138"/>
          </a:xfrm>
        </p:grpSpPr>
        <p:sp>
          <p:nvSpPr>
            <p:cNvPr id="15" name="Rectangle 14"/>
            <p:cNvSpPr/>
            <p:nvPr/>
          </p:nvSpPr>
          <p:spPr bwMode="auto">
            <a:xfrm>
              <a:off x="1115616" y="2139120"/>
              <a:ext cx="3528392" cy="1613333"/>
            </a:xfrm>
            <a:prstGeom prst="rect">
              <a:avLst/>
            </a:prstGeom>
            <a:gradFill flip="none" rotWithShape="1">
              <a:gsLst>
                <a:gs pos="0">
                  <a:schemeClr val="bg2">
                    <a:lumMod val="20000"/>
                    <a:lumOff val="80000"/>
                  </a:schemeClr>
                </a:gs>
                <a:gs pos="50000">
                  <a:schemeClr val="bg2">
                    <a:lumMod val="20000"/>
                    <a:lumOff val="80000"/>
                  </a:schemeClr>
                </a:gs>
                <a:gs pos="100000">
                  <a:schemeClr val="bg1">
                    <a:shade val="100000"/>
                    <a:satMod val="115000"/>
                  </a:schemeClr>
                </a:gs>
              </a:gsLst>
              <a:lin ang="16200000" scaled="1"/>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rgbClr val="000000"/>
                </a:solidFill>
                <a:effectLst/>
                <a:latin typeface="Times" pitchFamily="18" charset="0"/>
                <a:ea typeface="ヒラギノ明朝 ProN W3" pitchFamily="1" charset="-128"/>
                <a:sym typeface="Times" pitchFamily="18" charset="0"/>
              </a:endParaRPr>
            </a:p>
          </p:txBody>
        </p:sp>
        <p:sp>
          <p:nvSpPr>
            <p:cNvPr id="10" name="TextBox 9"/>
            <p:cNvSpPr txBox="1"/>
            <p:nvPr/>
          </p:nvSpPr>
          <p:spPr>
            <a:xfrm>
              <a:off x="251520" y="3455502"/>
              <a:ext cx="792088" cy="486756"/>
            </a:xfrm>
            <a:prstGeom prst="rect">
              <a:avLst/>
            </a:prstGeom>
            <a:noFill/>
          </p:spPr>
          <p:txBody>
            <a:bodyPr wrap="square" rtlCol="0">
              <a:spAutoFit/>
            </a:bodyPr>
            <a:lstStyle/>
            <a:p>
              <a:r>
                <a:rPr lang="en-PH" sz="1800" smtClean="0">
                  <a:solidFill>
                    <a:srgbClr val="9E1A00"/>
                  </a:solidFill>
                  <a:latin typeface="Calibri" pitchFamily="34" charset="0"/>
                </a:rPr>
                <a:t>10500</a:t>
              </a:r>
              <a:endParaRPr lang="en-PH" sz="1800">
                <a:solidFill>
                  <a:srgbClr val="9E1A00"/>
                </a:solidFill>
                <a:latin typeface="Calibri" pitchFamily="34" charset="0"/>
              </a:endParaRPr>
            </a:p>
          </p:txBody>
        </p:sp>
        <p:cxnSp>
          <p:nvCxnSpPr>
            <p:cNvPr id="13" name="Straight Connector 12"/>
            <p:cNvCxnSpPr/>
            <p:nvPr/>
          </p:nvCxnSpPr>
          <p:spPr bwMode="auto">
            <a:xfrm>
              <a:off x="1043608" y="3752454"/>
              <a:ext cx="3600400" cy="0"/>
            </a:xfrm>
            <a:prstGeom prst="line">
              <a:avLst/>
            </a:prstGeom>
            <a:solidFill>
              <a:srgbClr val="BBE0E3"/>
            </a:solidFill>
            <a:ln w="12700" cap="flat" cmpd="sng" algn="ctr">
              <a:solidFill>
                <a:srgbClr val="9E1A00"/>
              </a:solidFill>
              <a:prstDash val="sysDot"/>
              <a:round/>
              <a:headEnd type="none" w="med" len="med"/>
              <a:tailEnd type="none" w="med" len="med"/>
            </a:ln>
            <a:effectLst/>
          </p:spPr>
        </p:cxnSp>
        <p:sp>
          <p:nvSpPr>
            <p:cNvPr id="19" name="TextBox 18"/>
            <p:cNvSpPr txBox="1"/>
            <p:nvPr/>
          </p:nvSpPr>
          <p:spPr>
            <a:xfrm>
              <a:off x="1259632" y="3429000"/>
              <a:ext cx="864096" cy="446193"/>
            </a:xfrm>
            <a:prstGeom prst="rect">
              <a:avLst/>
            </a:prstGeom>
            <a:noFill/>
          </p:spPr>
          <p:txBody>
            <a:bodyPr wrap="square" rtlCol="0">
              <a:spAutoFit/>
            </a:bodyPr>
            <a:lstStyle/>
            <a:p>
              <a:r>
                <a:rPr lang="en-PH" sz="1600" b="1" smtClean="0">
                  <a:solidFill>
                    <a:srgbClr val="9E1A00"/>
                  </a:solidFill>
                  <a:latin typeface="Calibri" pitchFamily="34" charset="0"/>
                </a:rPr>
                <a:t>The Cap</a:t>
              </a:r>
              <a:endParaRPr lang="en-PH" sz="1600" b="1">
                <a:solidFill>
                  <a:srgbClr val="9E1A00"/>
                </a:solidFill>
                <a:latin typeface="Calibri" pitchFamily="34" charset="0"/>
              </a:endParaRPr>
            </a:p>
          </p:txBody>
        </p:sp>
      </p:grpSp>
      <p:graphicFrame>
        <p:nvGraphicFramePr>
          <p:cNvPr id="9" name="Content Placeholder dry"/>
          <p:cNvGraphicFramePr>
            <a:graphicFrameLocks/>
          </p:cNvGraphicFramePr>
          <p:nvPr>
            <p:extLst/>
          </p:nvPr>
        </p:nvGraphicFramePr>
        <p:xfrm>
          <a:off x="251520" y="577765"/>
          <a:ext cx="4824536" cy="623731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09116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left)">
                                      <p:cBhvr>
                                        <p:cTn id="16" dur="1000"/>
                                        <p:tgtEl>
                                          <p:spTgt spid="5">
                                            <p:txEl>
                                              <p:pRg st="2" end="2"/>
                                            </p:txEl>
                                          </p:spTgt>
                                        </p:tgtEl>
                                      </p:cBhvr>
                                    </p:animEffect>
                                  </p:childTnLst>
                                </p:cTn>
                              </p:par>
                              <p:par>
                                <p:cTn id="17" presetID="22" presetClass="entr" presetSubtype="8" fill="hold" nodeType="withEffect">
                                  <p:stCondLst>
                                    <p:cond delay="7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1000"/>
                                        <p:tgtEl>
                                          <p:spTgt spid="5">
                                            <p:txEl>
                                              <p:pRg st="3" end="3"/>
                                            </p:txEl>
                                          </p:spTgt>
                                        </p:tgtEl>
                                      </p:cBhvr>
                                    </p:animEffect>
                                  </p:childTnLst>
                                </p:cTn>
                              </p:par>
                              <p:par>
                                <p:cTn id="20" presetID="22" presetClass="entr" presetSubtype="8" fill="hold" nodeType="withEffect">
                                  <p:stCondLst>
                                    <p:cond delay="70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400" dirty="0" smtClean="0"/>
              <a:t>Key Characteristics of the “CAP”</a:t>
            </a:r>
            <a:endParaRPr lang="en-AU" sz="4400" dirty="0"/>
          </a:p>
        </p:txBody>
      </p:sp>
      <p:sp>
        <p:nvSpPr>
          <p:cNvPr id="3" name="Content Placeholder 2"/>
          <p:cNvSpPr>
            <a:spLocks noGrp="1"/>
          </p:cNvSpPr>
          <p:nvPr>
            <p:ph idx="1"/>
          </p:nvPr>
        </p:nvSpPr>
        <p:spPr>
          <a:xfrm>
            <a:off x="539304" y="1268760"/>
            <a:ext cx="8229600" cy="4176464"/>
          </a:xfrm>
        </p:spPr>
        <p:txBody>
          <a:bodyPr/>
          <a:lstStyle/>
          <a:p>
            <a:pPr marL="457200" indent="-457200">
              <a:buFont typeface="+mj-lt"/>
              <a:buAutoNum type="arabicPeriod"/>
            </a:pPr>
            <a:r>
              <a:rPr lang="en-AU" dirty="0" smtClean="0"/>
              <a:t>Sound knowledge base about water use--</a:t>
            </a:r>
            <a:r>
              <a:rPr lang="en-AU" dirty="0" smtClean="0">
                <a:solidFill>
                  <a:srgbClr val="FF0000"/>
                </a:solidFill>
              </a:rPr>
              <a:t>who is entitled to use and who is entitled to change it</a:t>
            </a:r>
          </a:p>
          <a:p>
            <a:pPr marL="457200" indent="-457200">
              <a:buFont typeface="+mj-lt"/>
              <a:buAutoNum type="arabicPeriod"/>
            </a:pPr>
            <a:r>
              <a:rPr lang="en-AU" dirty="0" smtClean="0"/>
              <a:t>All Rivers modelled –</a:t>
            </a:r>
            <a:r>
              <a:rPr lang="en-AU" dirty="0" smtClean="0">
                <a:solidFill>
                  <a:srgbClr val="FF0000"/>
                </a:solidFill>
              </a:rPr>
              <a:t>can test scenarios</a:t>
            </a:r>
          </a:p>
          <a:p>
            <a:pPr marL="457200" indent="-457200">
              <a:buFont typeface="+mj-lt"/>
              <a:buAutoNum type="arabicPeriod"/>
            </a:pPr>
            <a:r>
              <a:rPr lang="en-AU" dirty="0" smtClean="0"/>
              <a:t>Equity between States and Sectors-</a:t>
            </a:r>
            <a:r>
              <a:rPr lang="en-AU" dirty="0" smtClean="0">
                <a:solidFill>
                  <a:srgbClr val="FF0000"/>
                </a:solidFill>
              </a:rPr>
              <a:t>social and political equity</a:t>
            </a:r>
          </a:p>
          <a:p>
            <a:pPr marL="457200" indent="-457200">
              <a:buFont typeface="+mj-lt"/>
              <a:buAutoNum type="arabicPeriod"/>
            </a:pPr>
            <a:r>
              <a:rPr lang="en-AU" dirty="0" smtClean="0"/>
              <a:t>Dispute resolution mechanism outside the “COURT SYSTEM”</a:t>
            </a:r>
          </a:p>
          <a:p>
            <a:pPr marL="457200" indent="-457200">
              <a:buFont typeface="+mj-lt"/>
              <a:buAutoNum type="arabicPeriod"/>
            </a:pPr>
            <a:r>
              <a:rPr lang="en-AU" dirty="0" smtClean="0"/>
              <a:t>Audited annually to ensure compliance and “TRUST”</a:t>
            </a:r>
            <a:endParaRPr lang="en-AU" dirty="0"/>
          </a:p>
        </p:txBody>
      </p:sp>
      <p:sp>
        <p:nvSpPr>
          <p:cNvPr id="4" name="Picture Placeholder 3"/>
          <p:cNvSpPr>
            <a:spLocks noGrp="1"/>
          </p:cNvSpPr>
          <p:nvPr>
            <p:ph type="pic" sz="quarter" idx="10"/>
          </p:nvPr>
        </p:nvSpPr>
        <p:spPr/>
      </p:sp>
    </p:spTree>
    <p:extLst>
      <p:ext uri="{BB962C8B-B14F-4D97-AF65-F5344CB8AC3E}">
        <p14:creationId xmlns:p14="http://schemas.microsoft.com/office/powerpoint/2010/main" val="109550985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304" y="1124744"/>
            <a:ext cx="8569200" cy="1368152"/>
          </a:xfrm>
        </p:spPr>
        <p:txBody>
          <a:bodyPr/>
          <a:lstStyle/>
          <a:p>
            <a:pPr algn="ctr"/>
            <a:r>
              <a:rPr lang="en-AU" dirty="0" smtClean="0"/>
              <a:t> </a:t>
            </a:r>
            <a:r>
              <a:rPr lang="en-AU" sz="5400" dirty="0" smtClean="0"/>
              <a:t>managing salt pollution</a:t>
            </a:r>
            <a:endParaRPr lang="en-AU" sz="5400" dirty="0"/>
          </a:p>
        </p:txBody>
      </p:sp>
      <p:sp>
        <p:nvSpPr>
          <p:cNvPr id="3" name="Content Placeholder 2"/>
          <p:cNvSpPr>
            <a:spLocks noGrp="1"/>
          </p:cNvSpPr>
          <p:nvPr>
            <p:ph idx="1"/>
          </p:nvPr>
        </p:nvSpPr>
        <p:spPr>
          <a:xfrm>
            <a:off x="539304" y="2276872"/>
            <a:ext cx="8229600" cy="3080954"/>
          </a:xfrm>
        </p:spPr>
        <p:txBody>
          <a:bodyPr/>
          <a:lstStyle/>
          <a:p>
            <a:pPr algn="ctr"/>
            <a:endParaRPr lang="en-AU" sz="4400" dirty="0" smtClean="0"/>
          </a:p>
          <a:p>
            <a:pPr algn="ctr"/>
            <a:r>
              <a:rPr lang="en-AU" sz="4400" dirty="0" smtClean="0"/>
              <a:t>Salinity and Drainage Strategy</a:t>
            </a:r>
          </a:p>
          <a:p>
            <a:pPr algn="ctr"/>
            <a:r>
              <a:rPr lang="en-AU" sz="1800" dirty="0" smtClean="0"/>
              <a:t>(Policy-Institutions-Instruments-Tools)</a:t>
            </a:r>
            <a:endParaRPr lang="en-AU" sz="1800" dirty="0"/>
          </a:p>
        </p:txBody>
      </p:sp>
      <p:sp>
        <p:nvSpPr>
          <p:cNvPr id="4" name="Picture Placeholder 3"/>
          <p:cNvSpPr>
            <a:spLocks noGrp="1"/>
          </p:cNvSpPr>
          <p:nvPr>
            <p:ph type="pic" sz="quarter" idx="10"/>
          </p:nvPr>
        </p:nvSpPr>
        <p:spPr/>
      </p:sp>
    </p:spTree>
    <p:extLst>
      <p:ext uri="{BB962C8B-B14F-4D97-AF65-F5344CB8AC3E}">
        <p14:creationId xmlns:p14="http://schemas.microsoft.com/office/powerpoint/2010/main" val="361147039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2050"/>
          <p:cNvPicPr>
            <a:picLocks noChangeAspect="1" noChangeArrowheads="1"/>
          </p:cNvPicPr>
          <p:nvPr/>
        </p:nvPicPr>
        <p:blipFill>
          <a:blip r:embed="rId2"/>
          <a:srcRect/>
          <a:stretch>
            <a:fillRect/>
          </a:stretch>
        </p:blipFill>
        <p:spPr bwMode="auto">
          <a:xfrm>
            <a:off x="0" y="1588"/>
            <a:ext cx="9144000" cy="6856412"/>
          </a:xfrm>
          <a:prstGeom prst="rect">
            <a:avLst/>
          </a:prstGeom>
          <a:noFill/>
        </p:spPr>
      </p:pic>
    </p:spTree>
    <p:extLst>
      <p:ext uri="{BB962C8B-B14F-4D97-AF65-F5344CB8AC3E}">
        <p14:creationId xmlns:p14="http://schemas.microsoft.com/office/powerpoint/2010/main" val="213745321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48494" name="Slide" r:id="rId3" imgW="4952880" imgH="3429000" progId="PowerPoint.Slide.8">
                  <p:embed/>
                </p:oleObj>
              </mc:Choice>
              <mc:Fallback>
                <p:oleObj name="Slide" r:id="rId3" imgW="4952880" imgH="342900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8505643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title" idx="4294967295"/>
          </p:nvPr>
        </p:nvSpPr>
        <p:spPr>
          <a:xfrm>
            <a:off x="0" y="1052736"/>
            <a:ext cx="9144000" cy="3888432"/>
          </a:xfrm>
        </p:spPr>
        <p:txBody>
          <a:bodyPr/>
          <a:lstStyle/>
          <a:p>
            <a:pPr algn="ctr" eaLnBrk="1" hangingPunct="1"/>
            <a:r>
              <a:rPr lang="en-AU" sz="5400" dirty="0" smtClean="0"/>
              <a:t>Integrated Water (BASIN) </a:t>
            </a:r>
            <a:br>
              <a:rPr lang="en-AU" sz="5400" dirty="0" smtClean="0"/>
            </a:br>
            <a:r>
              <a:rPr lang="en-AU" sz="5400" dirty="0"/>
              <a:t/>
            </a:r>
            <a:br>
              <a:rPr lang="en-AU" sz="5400" dirty="0"/>
            </a:br>
            <a:r>
              <a:rPr lang="en-AU" sz="5400" dirty="0" smtClean="0"/>
              <a:t/>
            </a:r>
            <a:br>
              <a:rPr lang="en-AU" sz="5400" dirty="0" smtClean="0"/>
            </a:br>
            <a:r>
              <a:rPr lang="en-AU" sz="5400" dirty="0"/>
              <a:t/>
            </a:r>
            <a:br>
              <a:rPr lang="en-AU" sz="5400" dirty="0"/>
            </a:br>
            <a:r>
              <a:rPr lang="en-AU" sz="5400" dirty="0" smtClean="0"/>
              <a:t>Resources Management </a:t>
            </a:r>
            <a:br>
              <a:rPr lang="en-AU" sz="5400" dirty="0" smtClean="0"/>
            </a:br>
            <a:r>
              <a:rPr lang="en-AU" sz="5400" dirty="0"/>
              <a:t/>
            </a:r>
            <a:br>
              <a:rPr lang="en-AU" sz="5400" dirty="0"/>
            </a:br>
            <a:r>
              <a:rPr lang="en-AU" sz="5400" dirty="0" smtClean="0"/>
              <a:t/>
            </a:r>
            <a:br>
              <a:rPr lang="en-AU" sz="5400" dirty="0" smtClean="0"/>
            </a:br>
            <a:r>
              <a:rPr lang="en-AU" sz="5400" dirty="0" smtClean="0"/>
              <a:t>is a Business</a:t>
            </a:r>
          </a:p>
        </p:txBody>
      </p:sp>
      <p:sp>
        <p:nvSpPr>
          <p:cNvPr id="3" name="Title 3"/>
          <p:cNvSpPr txBox="1">
            <a:spLocks/>
          </p:cNvSpPr>
          <p:nvPr/>
        </p:nvSpPr>
        <p:spPr bwMode="auto">
          <a:xfrm>
            <a:off x="0" y="3861048"/>
            <a:ext cx="9144000" cy="647700"/>
          </a:xfrm>
          <a:prstGeom prst="rect">
            <a:avLst/>
          </a:prstGeom>
          <a:noFill/>
          <a:ln w="12700">
            <a:noFill/>
            <a:miter lim="800000"/>
            <a:headEnd/>
            <a:tailEnd/>
          </a:ln>
        </p:spPr>
        <p:txBody>
          <a:bodyPr lIns="50800" tIns="50800" bIns="50800"/>
          <a:lstStyle/>
          <a:p>
            <a:pPr marL="39688" indent="-39688" algn="ctr">
              <a:defRPr/>
            </a:pPr>
            <a:endParaRPr lang="en-AU" sz="3200" b="1" kern="0" dirty="0">
              <a:solidFill>
                <a:srgbClr val="0070C0"/>
              </a:solidFill>
              <a:latin typeface="Calibri" pitchFamily="34" charset="0"/>
              <a:ea typeface="+mj-ea"/>
              <a:cs typeface="+mj-cs"/>
              <a:sym typeface="Helvetica" pitchFamily="1" charset="0"/>
            </a:endParaRPr>
          </a:p>
        </p:txBody>
      </p:sp>
    </p:spTree>
    <p:extLst>
      <p:ext uri="{BB962C8B-B14F-4D97-AF65-F5344CB8AC3E}">
        <p14:creationId xmlns:p14="http://schemas.microsoft.com/office/powerpoint/2010/main" val="281866005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78" name="Rectangle 26"/>
          <p:cNvSpPr>
            <a:spLocks noChangeArrowheads="1"/>
          </p:cNvSpPr>
          <p:nvPr/>
        </p:nvSpPr>
        <p:spPr bwMode="auto">
          <a:xfrm>
            <a:off x="6537325" y="1984375"/>
            <a:ext cx="6350" cy="6350"/>
          </a:xfrm>
          <a:prstGeom prst="rect">
            <a:avLst/>
          </a:prstGeom>
          <a:solidFill>
            <a:srgbClr val="000000"/>
          </a:solidFill>
          <a:ln w="9525">
            <a:noFill/>
            <a:miter lim="800000"/>
            <a:headEnd/>
            <a:tailEnd/>
          </a:ln>
        </p:spPr>
        <p:txBody>
          <a:bodyPr/>
          <a:lstStyle/>
          <a:p>
            <a:endParaRPr lang="en-AU"/>
          </a:p>
        </p:txBody>
      </p:sp>
      <p:sp>
        <p:nvSpPr>
          <p:cNvPr id="49190" name="Rectangle 38"/>
          <p:cNvSpPr>
            <a:spLocks noChangeArrowheads="1"/>
          </p:cNvSpPr>
          <p:nvPr/>
        </p:nvSpPr>
        <p:spPr bwMode="auto">
          <a:xfrm>
            <a:off x="3328988" y="2465388"/>
            <a:ext cx="4762" cy="6350"/>
          </a:xfrm>
          <a:prstGeom prst="rect">
            <a:avLst/>
          </a:prstGeom>
          <a:solidFill>
            <a:srgbClr val="000000"/>
          </a:solidFill>
          <a:ln w="9525">
            <a:noFill/>
            <a:miter lim="800000"/>
            <a:headEnd/>
            <a:tailEnd/>
          </a:ln>
        </p:spPr>
        <p:txBody>
          <a:bodyPr/>
          <a:lstStyle/>
          <a:p>
            <a:endParaRPr lang="en-AU"/>
          </a:p>
        </p:txBody>
      </p:sp>
      <p:sp>
        <p:nvSpPr>
          <p:cNvPr id="49195" name="Rectangle 43"/>
          <p:cNvSpPr>
            <a:spLocks noChangeArrowheads="1"/>
          </p:cNvSpPr>
          <p:nvPr/>
        </p:nvSpPr>
        <p:spPr bwMode="auto">
          <a:xfrm>
            <a:off x="4497388" y="2465388"/>
            <a:ext cx="6350" cy="6350"/>
          </a:xfrm>
          <a:prstGeom prst="rect">
            <a:avLst/>
          </a:prstGeom>
          <a:solidFill>
            <a:srgbClr val="000000"/>
          </a:solidFill>
          <a:ln w="9525">
            <a:noFill/>
            <a:miter lim="800000"/>
            <a:headEnd/>
            <a:tailEnd/>
          </a:ln>
        </p:spPr>
        <p:txBody>
          <a:bodyPr/>
          <a:lstStyle/>
          <a:p>
            <a:endParaRPr lang="en-AU"/>
          </a:p>
        </p:txBody>
      </p:sp>
      <p:sp>
        <p:nvSpPr>
          <p:cNvPr id="49200" name="Rectangle 48"/>
          <p:cNvSpPr>
            <a:spLocks noChangeArrowheads="1"/>
          </p:cNvSpPr>
          <p:nvPr/>
        </p:nvSpPr>
        <p:spPr bwMode="auto">
          <a:xfrm>
            <a:off x="5443538" y="2465388"/>
            <a:ext cx="6350" cy="6350"/>
          </a:xfrm>
          <a:prstGeom prst="rect">
            <a:avLst/>
          </a:prstGeom>
          <a:solidFill>
            <a:srgbClr val="000000"/>
          </a:solidFill>
          <a:ln w="9525">
            <a:noFill/>
            <a:miter lim="800000"/>
            <a:headEnd/>
            <a:tailEnd/>
          </a:ln>
        </p:spPr>
        <p:txBody>
          <a:bodyPr/>
          <a:lstStyle/>
          <a:p>
            <a:endParaRPr lang="en-AU"/>
          </a:p>
        </p:txBody>
      </p:sp>
      <p:sp>
        <p:nvSpPr>
          <p:cNvPr id="49267" name="Rectangle 115"/>
          <p:cNvSpPr>
            <a:spLocks noChangeArrowheads="1"/>
          </p:cNvSpPr>
          <p:nvPr/>
        </p:nvSpPr>
        <p:spPr bwMode="auto">
          <a:xfrm>
            <a:off x="3328988" y="6202363"/>
            <a:ext cx="4762" cy="6350"/>
          </a:xfrm>
          <a:prstGeom prst="rect">
            <a:avLst/>
          </a:prstGeom>
          <a:solidFill>
            <a:srgbClr val="000000"/>
          </a:solidFill>
          <a:ln w="9525">
            <a:noFill/>
            <a:miter lim="800000"/>
            <a:headEnd/>
            <a:tailEnd/>
          </a:ln>
        </p:spPr>
        <p:txBody>
          <a:bodyPr/>
          <a:lstStyle/>
          <a:p>
            <a:endParaRPr lang="en-AU"/>
          </a:p>
        </p:txBody>
      </p:sp>
      <p:sp>
        <p:nvSpPr>
          <p:cNvPr id="49272" name="Rectangle 120"/>
          <p:cNvSpPr>
            <a:spLocks noChangeArrowheads="1"/>
          </p:cNvSpPr>
          <p:nvPr/>
        </p:nvSpPr>
        <p:spPr bwMode="auto">
          <a:xfrm>
            <a:off x="4497388" y="6202363"/>
            <a:ext cx="6350" cy="6350"/>
          </a:xfrm>
          <a:prstGeom prst="rect">
            <a:avLst/>
          </a:prstGeom>
          <a:solidFill>
            <a:srgbClr val="000000"/>
          </a:solidFill>
          <a:ln w="9525">
            <a:noFill/>
            <a:miter lim="800000"/>
            <a:headEnd/>
            <a:tailEnd/>
          </a:ln>
        </p:spPr>
        <p:txBody>
          <a:bodyPr/>
          <a:lstStyle/>
          <a:p>
            <a:endParaRPr lang="en-AU"/>
          </a:p>
        </p:txBody>
      </p:sp>
      <p:sp>
        <p:nvSpPr>
          <p:cNvPr id="49277" name="Rectangle 125"/>
          <p:cNvSpPr>
            <a:spLocks noChangeArrowheads="1"/>
          </p:cNvSpPr>
          <p:nvPr/>
        </p:nvSpPr>
        <p:spPr bwMode="auto">
          <a:xfrm>
            <a:off x="5443538" y="6202363"/>
            <a:ext cx="6350" cy="6350"/>
          </a:xfrm>
          <a:prstGeom prst="rect">
            <a:avLst/>
          </a:prstGeom>
          <a:solidFill>
            <a:srgbClr val="000000"/>
          </a:solidFill>
          <a:ln w="9525">
            <a:noFill/>
            <a:miter lim="800000"/>
            <a:headEnd/>
            <a:tailEnd/>
          </a:ln>
        </p:spPr>
        <p:txBody>
          <a:bodyPr/>
          <a:lstStyle/>
          <a:p>
            <a:endParaRPr lang="en-AU"/>
          </a:p>
        </p:txBody>
      </p:sp>
      <p:grpSp>
        <p:nvGrpSpPr>
          <p:cNvPr id="2" name="Group 136"/>
          <p:cNvGrpSpPr>
            <a:grpSpLocks/>
          </p:cNvGrpSpPr>
          <p:nvPr/>
        </p:nvGrpSpPr>
        <p:grpSpPr bwMode="auto">
          <a:xfrm>
            <a:off x="395288" y="476250"/>
            <a:ext cx="8129587" cy="6202363"/>
            <a:chOff x="249" y="300"/>
            <a:chExt cx="5121" cy="3907"/>
          </a:xfrm>
        </p:grpSpPr>
        <p:sp>
          <p:nvSpPr>
            <p:cNvPr id="49157" name="AutoShape 5"/>
            <p:cNvSpPr>
              <a:spLocks noChangeAspect="1" noChangeArrowheads="1" noTextEdit="1"/>
            </p:cNvSpPr>
            <p:nvPr/>
          </p:nvSpPr>
          <p:spPr bwMode="auto">
            <a:xfrm>
              <a:off x="249" y="300"/>
              <a:ext cx="5121" cy="3907"/>
            </a:xfrm>
            <a:prstGeom prst="rect">
              <a:avLst/>
            </a:prstGeom>
            <a:noFill/>
            <a:ln w="9525">
              <a:noFill/>
              <a:miter lim="800000"/>
              <a:headEnd/>
              <a:tailEnd/>
            </a:ln>
          </p:spPr>
          <p:txBody>
            <a:bodyPr/>
            <a:lstStyle/>
            <a:p>
              <a:endParaRPr lang="en-AU"/>
            </a:p>
          </p:txBody>
        </p:sp>
        <p:sp>
          <p:nvSpPr>
            <p:cNvPr id="49159" name="Rectangle 7"/>
            <p:cNvSpPr>
              <a:spLocks noChangeArrowheads="1"/>
            </p:cNvSpPr>
            <p:nvPr/>
          </p:nvSpPr>
          <p:spPr bwMode="auto">
            <a:xfrm>
              <a:off x="703" y="300"/>
              <a:ext cx="4448" cy="346"/>
            </a:xfrm>
            <a:prstGeom prst="rect">
              <a:avLst/>
            </a:prstGeom>
            <a:noFill/>
            <a:ln w="9525">
              <a:noFill/>
              <a:miter lim="800000"/>
              <a:headEnd/>
              <a:tailEnd/>
            </a:ln>
          </p:spPr>
          <p:txBody>
            <a:bodyPr wrap="none" lIns="0" tIns="0" rIns="0" bIns="0">
              <a:spAutoFit/>
            </a:bodyPr>
            <a:lstStyle/>
            <a:p>
              <a:pPr algn="ctr"/>
              <a:r>
                <a:rPr lang="en-AU" sz="3600">
                  <a:solidFill>
                    <a:srgbClr val="336699"/>
                  </a:solidFill>
                </a:rPr>
                <a:t>River Salinities - New South Wales</a:t>
              </a:r>
              <a:endParaRPr lang="en-AU">
                <a:solidFill>
                  <a:srgbClr val="336699"/>
                </a:solidFill>
              </a:endParaRPr>
            </a:p>
          </p:txBody>
        </p:sp>
        <p:sp>
          <p:nvSpPr>
            <p:cNvPr id="49160" name="Rectangle 8"/>
            <p:cNvSpPr>
              <a:spLocks noChangeArrowheads="1"/>
            </p:cNvSpPr>
            <p:nvPr/>
          </p:nvSpPr>
          <p:spPr bwMode="auto">
            <a:xfrm>
              <a:off x="2333" y="853"/>
              <a:ext cx="2271" cy="211"/>
            </a:xfrm>
            <a:prstGeom prst="rect">
              <a:avLst/>
            </a:prstGeom>
            <a:noFill/>
            <a:ln w="9525">
              <a:noFill/>
              <a:miter lim="800000"/>
              <a:headEnd/>
              <a:tailEnd/>
            </a:ln>
          </p:spPr>
          <p:txBody>
            <a:bodyPr wrap="none" lIns="0" tIns="0" rIns="0" bIns="0">
              <a:spAutoFit/>
            </a:bodyPr>
            <a:lstStyle/>
            <a:p>
              <a:r>
                <a:rPr lang="en-AU" sz="2200" b="1">
                  <a:solidFill>
                    <a:srgbClr val="000000"/>
                  </a:solidFill>
                </a:rPr>
                <a:t>Average River Salinity (EC)</a:t>
              </a:r>
              <a:endParaRPr lang="en-AU"/>
            </a:p>
          </p:txBody>
        </p:sp>
        <p:sp>
          <p:nvSpPr>
            <p:cNvPr id="49161" name="Rectangle 9"/>
            <p:cNvSpPr>
              <a:spLocks noChangeArrowheads="1"/>
            </p:cNvSpPr>
            <p:nvPr/>
          </p:nvSpPr>
          <p:spPr bwMode="auto">
            <a:xfrm>
              <a:off x="954" y="1106"/>
              <a:ext cx="998" cy="211"/>
            </a:xfrm>
            <a:prstGeom prst="rect">
              <a:avLst/>
            </a:prstGeom>
            <a:noFill/>
            <a:ln w="9525">
              <a:noFill/>
              <a:miter lim="800000"/>
              <a:headEnd/>
              <a:tailEnd/>
            </a:ln>
          </p:spPr>
          <p:txBody>
            <a:bodyPr wrap="none" lIns="0" tIns="0" rIns="0" bIns="0">
              <a:spAutoFit/>
            </a:bodyPr>
            <a:lstStyle/>
            <a:p>
              <a:r>
                <a:rPr lang="en-AU" sz="2200" b="1">
                  <a:solidFill>
                    <a:srgbClr val="000000"/>
                  </a:solidFill>
                </a:rPr>
                <a:t>River Valley</a:t>
              </a:r>
              <a:endParaRPr lang="en-AU"/>
            </a:p>
          </p:txBody>
        </p:sp>
        <p:sp>
          <p:nvSpPr>
            <p:cNvPr id="49162" name="Rectangle 10"/>
            <p:cNvSpPr>
              <a:spLocks noChangeArrowheads="1"/>
            </p:cNvSpPr>
            <p:nvPr/>
          </p:nvSpPr>
          <p:spPr bwMode="auto">
            <a:xfrm>
              <a:off x="2162" y="1309"/>
              <a:ext cx="636" cy="211"/>
            </a:xfrm>
            <a:prstGeom prst="rect">
              <a:avLst/>
            </a:prstGeom>
            <a:noFill/>
            <a:ln w="9525">
              <a:noFill/>
              <a:miter lim="800000"/>
              <a:headEnd/>
              <a:tailEnd/>
            </a:ln>
          </p:spPr>
          <p:txBody>
            <a:bodyPr wrap="none" lIns="0" tIns="0" rIns="0" bIns="0">
              <a:spAutoFit/>
            </a:bodyPr>
            <a:lstStyle/>
            <a:p>
              <a:r>
                <a:rPr lang="en-AU" sz="2200" b="1">
                  <a:solidFill>
                    <a:srgbClr val="000000"/>
                  </a:solidFill>
                </a:rPr>
                <a:t>Current</a:t>
              </a:r>
              <a:endParaRPr lang="en-AU"/>
            </a:p>
          </p:txBody>
        </p:sp>
        <p:sp>
          <p:nvSpPr>
            <p:cNvPr id="49163" name="Rectangle 11"/>
            <p:cNvSpPr>
              <a:spLocks noChangeArrowheads="1"/>
            </p:cNvSpPr>
            <p:nvPr/>
          </p:nvSpPr>
          <p:spPr bwMode="auto">
            <a:xfrm>
              <a:off x="2950" y="1309"/>
              <a:ext cx="392" cy="211"/>
            </a:xfrm>
            <a:prstGeom prst="rect">
              <a:avLst/>
            </a:prstGeom>
            <a:noFill/>
            <a:ln w="9525">
              <a:noFill/>
              <a:miter lim="800000"/>
              <a:headEnd/>
              <a:tailEnd/>
            </a:ln>
          </p:spPr>
          <p:txBody>
            <a:bodyPr wrap="none" lIns="0" tIns="0" rIns="0" bIns="0">
              <a:spAutoFit/>
            </a:bodyPr>
            <a:lstStyle/>
            <a:p>
              <a:r>
                <a:rPr lang="en-AU" sz="2200" b="1">
                  <a:solidFill>
                    <a:srgbClr val="000000"/>
                  </a:solidFill>
                </a:rPr>
                <a:t>2020</a:t>
              </a:r>
              <a:endParaRPr lang="en-AU"/>
            </a:p>
          </p:txBody>
        </p:sp>
        <p:sp>
          <p:nvSpPr>
            <p:cNvPr id="49164" name="Rectangle 12"/>
            <p:cNvSpPr>
              <a:spLocks noChangeArrowheads="1"/>
            </p:cNvSpPr>
            <p:nvPr/>
          </p:nvSpPr>
          <p:spPr bwMode="auto">
            <a:xfrm>
              <a:off x="3593" y="1309"/>
              <a:ext cx="392" cy="211"/>
            </a:xfrm>
            <a:prstGeom prst="rect">
              <a:avLst/>
            </a:prstGeom>
            <a:noFill/>
            <a:ln w="9525">
              <a:noFill/>
              <a:miter lim="800000"/>
              <a:headEnd/>
              <a:tailEnd/>
            </a:ln>
          </p:spPr>
          <p:txBody>
            <a:bodyPr wrap="none" lIns="0" tIns="0" rIns="0" bIns="0">
              <a:spAutoFit/>
            </a:bodyPr>
            <a:lstStyle/>
            <a:p>
              <a:r>
                <a:rPr lang="en-AU" sz="2200" b="1">
                  <a:solidFill>
                    <a:srgbClr val="000000"/>
                  </a:solidFill>
                </a:rPr>
                <a:t>2050</a:t>
              </a:r>
              <a:endParaRPr lang="en-AU"/>
            </a:p>
          </p:txBody>
        </p:sp>
        <p:sp>
          <p:nvSpPr>
            <p:cNvPr id="49165" name="Rectangle 13"/>
            <p:cNvSpPr>
              <a:spLocks noChangeArrowheads="1"/>
            </p:cNvSpPr>
            <p:nvPr/>
          </p:nvSpPr>
          <p:spPr bwMode="auto">
            <a:xfrm>
              <a:off x="4282" y="1309"/>
              <a:ext cx="392" cy="211"/>
            </a:xfrm>
            <a:prstGeom prst="rect">
              <a:avLst/>
            </a:prstGeom>
            <a:noFill/>
            <a:ln w="9525">
              <a:noFill/>
              <a:miter lim="800000"/>
              <a:headEnd/>
              <a:tailEnd/>
            </a:ln>
          </p:spPr>
          <p:txBody>
            <a:bodyPr wrap="none" lIns="0" tIns="0" rIns="0" bIns="0">
              <a:spAutoFit/>
            </a:bodyPr>
            <a:lstStyle/>
            <a:p>
              <a:r>
                <a:rPr lang="en-AU" sz="2200" b="1">
                  <a:solidFill>
                    <a:srgbClr val="000000"/>
                  </a:solidFill>
                </a:rPr>
                <a:t>2100</a:t>
              </a:r>
              <a:endParaRPr lang="en-AU"/>
            </a:p>
          </p:txBody>
        </p:sp>
        <p:sp>
          <p:nvSpPr>
            <p:cNvPr id="49166" name="Rectangle 14"/>
            <p:cNvSpPr>
              <a:spLocks noChangeArrowheads="1"/>
            </p:cNvSpPr>
            <p:nvPr/>
          </p:nvSpPr>
          <p:spPr bwMode="auto">
            <a:xfrm>
              <a:off x="2109" y="1257"/>
              <a:ext cx="736" cy="4"/>
            </a:xfrm>
            <a:prstGeom prst="rect">
              <a:avLst/>
            </a:prstGeom>
            <a:solidFill>
              <a:srgbClr val="000000"/>
            </a:solidFill>
            <a:ln w="9525">
              <a:noFill/>
              <a:miter lim="800000"/>
              <a:headEnd/>
              <a:tailEnd/>
            </a:ln>
          </p:spPr>
          <p:txBody>
            <a:bodyPr/>
            <a:lstStyle/>
            <a:p>
              <a:endParaRPr lang="en-AU"/>
            </a:p>
          </p:txBody>
        </p:sp>
        <p:sp>
          <p:nvSpPr>
            <p:cNvPr id="49167" name="Line 15"/>
            <p:cNvSpPr>
              <a:spLocks noChangeShapeType="1"/>
            </p:cNvSpPr>
            <p:nvPr/>
          </p:nvSpPr>
          <p:spPr bwMode="auto">
            <a:xfrm>
              <a:off x="2109" y="1257"/>
              <a:ext cx="736" cy="1"/>
            </a:xfrm>
            <a:prstGeom prst="line">
              <a:avLst/>
            </a:prstGeom>
            <a:noFill/>
            <a:ln w="0">
              <a:solidFill>
                <a:srgbClr val="000000"/>
              </a:solidFill>
              <a:round/>
              <a:headEnd/>
              <a:tailEnd/>
            </a:ln>
          </p:spPr>
          <p:txBody>
            <a:bodyPr/>
            <a:lstStyle/>
            <a:p>
              <a:endParaRPr lang="en-AU"/>
            </a:p>
          </p:txBody>
        </p:sp>
        <p:sp>
          <p:nvSpPr>
            <p:cNvPr id="49168" name="Rectangle 16"/>
            <p:cNvSpPr>
              <a:spLocks noChangeArrowheads="1"/>
            </p:cNvSpPr>
            <p:nvPr/>
          </p:nvSpPr>
          <p:spPr bwMode="auto">
            <a:xfrm>
              <a:off x="2845" y="1257"/>
              <a:ext cx="4" cy="4"/>
            </a:xfrm>
            <a:prstGeom prst="rect">
              <a:avLst/>
            </a:prstGeom>
            <a:solidFill>
              <a:srgbClr val="000000"/>
            </a:solidFill>
            <a:ln w="9525">
              <a:noFill/>
              <a:miter lim="800000"/>
              <a:headEnd/>
              <a:tailEnd/>
            </a:ln>
          </p:spPr>
          <p:txBody>
            <a:bodyPr/>
            <a:lstStyle/>
            <a:p>
              <a:endParaRPr lang="en-AU"/>
            </a:p>
          </p:txBody>
        </p:sp>
        <p:sp>
          <p:nvSpPr>
            <p:cNvPr id="49169" name="Line 17"/>
            <p:cNvSpPr>
              <a:spLocks noChangeShapeType="1"/>
            </p:cNvSpPr>
            <p:nvPr/>
          </p:nvSpPr>
          <p:spPr bwMode="auto">
            <a:xfrm>
              <a:off x="2845" y="1257"/>
              <a:ext cx="4" cy="1"/>
            </a:xfrm>
            <a:prstGeom prst="line">
              <a:avLst/>
            </a:prstGeom>
            <a:noFill/>
            <a:ln w="0">
              <a:solidFill>
                <a:srgbClr val="000000"/>
              </a:solidFill>
              <a:round/>
              <a:headEnd/>
              <a:tailEnd/>
            </a:ln>
          </p:spPr>
          <p:txBody>
            <a:bodyPr/>
            <a:lstStyle/>
            <a:p>
              <a:endParaRPr lang="en-AU"/>
            </a:p>
          </p:txBody>
        </p:sp>
        <p:sp>
          <p:nvSpPr>
            <p:cNvPr id="49170" name="Line 18"/>
            <p:cNvSpPr>
              <a:spLocks noChangeShapeType="1"/>
            </p:cNvSpPr>
            <p:nvPr/>
          </p:nvSpPr>
          <p:spPr bwMode="auto">
            <a:xfrm>
              <a:off x="2845" y="1257"/>
              <a:ext cx="1" cy="4"/>
            </a:xfrm>
            <a:prstGeom prst="line">
              <a:avLst/>
            </a:prstGeom>
            <a:noFill/>
            <a:ln w="0">
              <a:solidFill>
                <a:srgbClr val="000000"/>
              </a:solidFill>
              <a:round/>
              <a:headEnd/>
              <a:tailEnd/>
            </a:ln>
          </p:spPr>
          <p:txBody>
            <a:bodyPr/>
            <a:lstStyle/>
            <a:p>
              <a:endParaRPr lang="en-AU"/>
            </a:p>
          </p:txBody>
        </p:sp>
        <p:sp>
          <p:nvSpPr>
            <p:cNvPr id="49171" name="Rectangle 19"/>
            <p:cNvSpPr>
              <a:spLocks noChangeArrowheads="1"/>
            </p:cNvSpPr>
            <p:nvPr/>
          </p:nvSpPr>
          <p:spPr bwMode="auto">
            <a:xfrm>
              <a:off x="2849" y="1257"/>
              <a:ext cx="592" cy="4"/>
            </a:xfrm>
            <a:prstGeom prst="rect">
              <a:avLst/>
            </a:prstGeom>
            <a:solidFill>
              <a:srgbClr val="000000"/>
            </a:solidFill>
            <a:ln w="9525">
              <a:noFill/>
              <a:miter lim="800000"/>
              <a:headEnd/>
              <a:tailEnd/>
            </a:ln>
          </p:spPr>
          <p:txBody>
            <a:bodyPr/>
            <a:lstStyle/>
            <a:p>
              <a:endParaRPr lang="en-AU"/>
            </a:p>
          </p:txBody>
        </p:sp>
        <p:sp>
          <p:nvSpPr>
            <p:cNvPr id="49172" name="Line 20"/>
            <p:cNvSpPr>
              <a:spLocks noChangeShapeType="1"/>
            </p:cNvSpPr>
            <p:nvPr/>
          </p:nvSpPr>
          <p:spPr bwMode="auto">
            <a:xfrm>
              <a:off x="2849" y="1257"/>
              <a:ext cx="592" cy="1"/>
            </a:xfrm>
            <a:prstGeom prst="line">
              <a:avLst/>
            </a:prstGeom>
            <a:noFill/>
            <a:ln w="0">
              <a:solidFill>
                <a:srgbClr val="000000"/>
              </a:solidFill>
              <a:round/>
              <a:headEnd/>
              <a:tailEnd/>
            </a:ln>
          </p:spPr>
          <p:txBody>
            <a:bodyPr/>
            <a:lstStyle/>
            <a:p>
              <a:endParaRPr lang="en-AU"/>
            </a:p>
          </p:txBody>
        </p:sp>
        <p:sp>
          <p:nvSpPr>
            <p:cNvPr id="49173" name="Rectangle 21"/>
            <p:cNvSpPr>
              <a:spLocks noChangeArrowheads="1"/>
            </p:cNvSpPr>
            <p:nvPr/>
          </p:nvSpPr>
          <p:spPr bwMode="auto">
            <a:xfrm>
              <a:off x="3441" y="1257"/>
              <a:ext cx="4" cy="4"/>
            </a:xfrm>
            <a:prstGeom prst="rect">
              <a:avLst/>
            </a:prstGeom>
            <a:solidFill>
              <a:srgbClr val="000000"/>
            </a:solidFill>
            <a:ln w="9525">
              <a:noFill/>
              <a:miter lim="800000"/>
              <a:headEnd/>
              <a:tailEnd/>
            </a:ln>
          </p:spPr>
          <p:txBody>
            <a:bodyPr/>
            <a:lstStyle/>
            <a:p>
              <a:endParaRPr lang="en-AU"/>
            </a:p>
          </p:txBody>
        </p:sp>
        <p:sp>
          <p:nvSpPr>
            <p:cNvPr id="49174" name="Line 22"/>
            <p:cNvSpPr>
              <a:spLocks noChangeShapeType="1"/>
            </p:cNvSpPr>
            <p:nvPr/>
          </p:nvSpPr>
          <p:spPr bwMode="auto">
            <a:xfrm>
              <a:off x="3441" y="1257"/>
              <a:ext cx="4" cy="1"/>
            </a:xfrm>
            <a:prstGeom prst="line">
              <a:avLst/>
            </a:prstGeom>
            <a:noFill/>
            <a:ln w="0">
              <a:solidFill>
                <a:srgbClr val="000000"/>
              </a:solidFill>
              <a:round/>
              <a:headEnd/>
              <a:tailEnd/>
            </a:ln>
          </p:spPr>
          <p:txBody>
            <a:bodyPr/>
            <a:lstStyle/>
            <a:p>
              <a:endParaRPr lang="en-AU"/>
            </a:p>
          </p:txBody>
        </p:sp>
        <p:sp>
          <p:nvSpPr>
            <p:cNvPr id="49175" name="Line 23"/>
            <p:cNvSpPr>
              <a:spLocks noChangeShapeType="1"/>
            </p:cNvSpPr>
            <p:nvPr/>
          </p:nvSpPr>
          <p:spPr bwMode="auto">
            <a:xfrm>
              <a:off x="3441" y="1257"/>
              <a:ext cx="1" cy="4"/>
            </a:xfrm>
            <a:prstGeom prst="line">
              <a:avLst/>
            </a:prstGeom>
            <a:noFill/>
            <a:ln w="0">
              <a:solidFill>
                <a:srgbClr val="000000"/>
              </a:solidFill>
              <a:round/>
              <a:headEnd/>
              <a:tailEnd/>
            </a:ln>
          </p:spPr>
          <p:txBody>
            <a:bodyPr/>
            <a:lstStyle/>
            <a:p>
              <a:endParaRPr lang="en-AU"/>
            </a:p>
          </p:txBody>
        </p:sp>
        <p:sp>
          <p:nvSpPr>
            <p:cNvPr id="49176" name="Rectangle 24"/>
            <p:cNvSpPr>
              <a:spLocks noChangeArrowheads="1"/>
            </p:cNvSpPr>
            <p:nvPr/>
          </p:nvSpPr>
          <p:spPr bwMode="auto">
            <a:xfrm>
              <a:off x="3445" y="1257"/>
              <a:ext cx="685" cy="4"/>
            </a:xfrm>
            <a:prstGeom prst="rect">
              <a:avLst/>
            </a:prstGeom>
            <a:solidFill>
              <a:srgbClr val="000000"/>
            </a:solidFill>
            <a:ln w="9525">
              <a:noFill/>
              <a:miter lim="800000"/>
              <a:headEnd/>
              <a:tailEnd/>
            </a:ln>
          </p:spPr>
          <p:txBody>
            <a:bodyPr/>
            <a:lstStyle/>
            <a:p>
              <a:endParaRPr lang="en-AU"/>
            </a:p>
          </p:txBody>
        </p:sp>
        <p:sp>
          <p:nvSpPr>
            <p:cNvPr id="49177" name="Line 25"/>
            <p:cNvSpPr>
              <a:spLocks noChangeShapeType="1"/>
            </p:cNvSpPr>
            <p:nvPr/>
          </p:nvSpPr>
          <p:spPr bwMode="auto">
            <a:xfrm>
              <a:off x="3445" y="1257"/>
              <a:ext cx="685" cy="1"/>
            </a:xfrm>
            <a:prstGeom prst="line">
              <a:avLst/>
            </a:prstGeom>
            <a:noFill/>
            <a:ln w="0">
              <a:solidFill>
                <a:srgbClr val="000000"/>
              </a:solidFill>
              <a:round/>
              <a:headEnd/>
              <a:tailEnd/>
            </a:ln>
          </p:spPr>
          <p:txBody>
            <a:bodyPr/>
            <a:lstStyle/>
            <a:p>
              <a:endParaRPr lang="en-AU"/>
            </a:p>
          </p:txBody>
        </p:sp>
        <p:sp>
          <p:nvSpPr>
            <p:cNvPr id="49179" name="Line 27"/>
            <p:cNvSpPr>
              <a:spLocks noChangeShapeType="1"/>
            </p:cNvSpPr>
            <p:nvPr/>
          </p:nvSpPr>
          <p:spPr bwMode="auto">
            <a:xfrm>
              <a:off x="4130" y="1257"/>
              <a:ext cx="4" cy="1"/>
            </a:xfrm>
            <a:prstGeom prst="line">
              <a:avLst/>
            </a:prstGeom>
            <a:noFill/>
            <a:ln w="0">
              <a:solidFill>
                <a:srgbClr val="000000"/>
              </a:solidFill>
              <a:round/>
              <a:headEnd/>
              <a:tailEnd/>
            </a:ln>
          </p:spPr>
          <p:txBody>
            <a:bodyPr/>
            <a:lstStyle/>
            <a:p>
              <a:endParaRPr lang="en-AU"/>
            </a:p>
          </p:txBody>
        </p:sp>
        <p:sp>
          <p:nvSpPr>
            <p:cNvPr id="49180" name="Line 28"/>
            <p:cNvSpPr>
              <a:spLocks noChangeShapeType="1"/>
            </p:cNvSpPr>
            <p:nvPr/>
          </p:nvSpPr>
          <p:spPr bwMode="auto">
            <a:xfrm>
              <a:off x="4130" y="1257"/>
              <a:ext cx="1" cy="4"/>
            </a:xfrm>
            <a:prstGeom prst="line">
              <a:avLst/>
            </a:prstGeom>
            <a:noFill/>
            <a:ln w="0">
              <a:solidFill>
                <a:srgbClr val="000000"/>
              </a:solidFill>
              <a:round/>
              <a:headEnd/>
              <a:tailEnd/>
            </a:ln>
          </p:spPr>
          <p:txBody>
            <a:bodyPr/>
            <a:lstStyle/>
            <a:p>
              <a:endParaRPr lang="en-AU"/>
            </a:p>
          </p:txBody>
        </p:sp>
        <p:sp>
          <p:nvSpPr>
            <p:cNvPr id="49181" name="Rectangle 29"/>
            <p:cNvSpPr>
              <a:spLocks noChangeArrowheads="1"/>
            </p:cNvSpPr>
            <p:nvPr/>
          </p:nvSpPr>
          <p:spPr bwMode="auto">
            <a:xfrm>
              <a:off x="4134" y="1257"/>
              <a:ext cx="686" cy="4"/>
            </a:xfrm>
            <a:prstGeom prst="rect">
              <a:avLst/>
            </a:prstGeom>
            <a:solidFill>
              <a:srgbClr val="000000"/>
            </a:solidFill>
            <a:ln w="9525">
              <a:noFill/>
              <a:miter lim="800000"/>
              <a:headEnd/>
              <a:tailEnd/>
            </a:ln>
          </p:spPr>
          <p:txBody>
            <a:bodyPr/>
            <a:lstStyle/>
            <a:p>
              <a:endParaRPr lang="en-AU"/>
            </a:p>
          </p:txBody>
        </p:sp>
        <p:sp>
          <p:nvSpPr>
            <p:cNvPr id="49182" name="Line 30"/>
            <p:cNvSpPr>
              <a:spLocks noChangeShapeType="1"/>
            </p:cNvSpPr>
            <p:nvPr/>
          </p:nvSpPr>
          <p:spPr bwMode="auto">
            <a:xfrm>
              <a:off x="4134" y="1257"/>
              <a:ext cx="686" cy="1"/>
            </a:xfrm>
            <a:prstGeom prst="line">
              <a:avLst/>
            </a:prstGeom>
            <a:noFill/>
            <a:ln w="0">
              <a:solidFill>
                <a:srgbClr val="000000"/>
              </a:solidFill>
              <a:round/>
              <a:headEnd/>
              <a:tailEnd/>
            </a:ln>
          </p:spPr>
          <p:txBody>
            <a:bodyPr/>
            <a:lstStyle/>
            <a:p>
              <a:endParaRPr lang="en-AU"/>
            </a:p>
          </p:txBody>
        </p:sp>
        <p:sp>
          <p:nvSpPr>
            <p:cNvPr id="49183" name="Rectangle 31"/>
            <p:cNvSpPr>
              <a:spLocks noChangeArrowheads="1"/>
            </p:cNvSpPr>
            <p:nvPr/>
          </p:nvSpPr>
          <p:spPr bwMode="auto">
            <a:xfrm>
              <a:off x="838" y="1588"/>
              <a:ext cx="928" cy="173"/>
            </a:xfrm>
            <a:prstGeom prst="rect">
              <a:avLst/>
            </a:prstGeom>
            <a:noFill/>
            <a:ln w="9525">
              <a:noFill/>
              <a:miter lim="800000"/>
              <a:headEnd/>
              <a:tailEnd/>
            </a:ln>
          </p:spPr>
          <p:txBody>
            <a:bodyPr wrap="none" lIns="0" tIns="0" rIns="0" bIns="0">
              <a:spAutoFit/>
            </a:bodyPr>
            <a:lstStyle/>
            <a:p>
              <a:r>
                <a:rPr lang="en-AU">
                  <a:solidFill>
                    <a:srgbClr val="000000"/>
                  </a:solidFill>
                </a:rPr>
                <a:t>Murrumbidgee</a:t>
              </a:r>
              <a:endParaRPr lang="en-AU"/>
            </a:p>
          </p:txBody>
        </p:sp>
        <p:sp>
          <p:nvSpPr>
            <p:cNvPr id="49184" name="Rectangle 32"/>
            <p:cNvSpPr>
              <a:spLocks noChangeArrowheads="1"/>
            </p:cNvSpPr>
            <p:nvPr/>
          </p:nvSpPr>
          <p:spPr bwMode="auto">
            <a:xfrm>
              <a:off x="2566" y="1588"/>
              <a:ext cx="240" cy="173"/>
            </a:xfrm>
            <a:prstGeom prst="rect">
              <a:avLst/>
            </a:prstGeom>
            <a:noFill/>
            <a:ln w="9525">
              <a:noFill/>
              <a:miter lim="800000"/>
              <a:headEnd/>
              <a:tailEnd/>
            </a:ln>
          </p:spPr>
          <p:txBody>
            <a:bodyPr wrap="none" lIns="0" tIns="0" rIns="0" bIns="0">
              <a:spAutoFit/>
            </a:bodyPr>
            <a:lstStyle/>
            <a:p>
              <a:r>
                <a:rPr lang="en-AU">
                  <a:solidFill>
                    <a:srgbClr val="000000"/>
                  </a:solidFill>
                </a:rPr>
                <a:t>250</a:t>
              </a:r>
              <a:endParaRPr lang="en-AU"/>
            </a:p>
          </p:txBody>
        </p:sp>
        <p:sp>
          <p:nvSpPr>
            <p:cNvPr id="49185" name="Rectangle 33"/>
            <p:cNvSpPr>
              <a:spLocks noChangeArrowheads="1"/>
            </p:cNvSpPr>
            <p:nvPr/>
          </p:nvSpPr>
          <p:spPr bwMode="auto">
            <a:xfrm>
              <a:off x="3162" y="1588"/>
              <a:ext cx="240" cy="173"/>
            </a:xfrm>
            <a:prstGeom prst="rect">
              <a:avLst/>
            </a:prstGeom>
            <a:noFill/>
            <a:ln w="9525">
              <a:noFill/>
              <a:miter lim="800000"/>
              <a:headEnd/>
              <a:tailEnd/>
            </a:ln>
          </p:spPr>
          <p:txBody>
            <a:bodyPr wrap="none" lIns="0" tIns="0" rIns="0" bIns="0">
              <a:spAutoFit/>
            </a:bodyPr>
            <a:lstStyle/>
            <a:p>
              <a:r>
                <a:rPr lang="en-AU">
                  <a:solidFill>
                    <a:srgbClr val="000000"/>
                  </a:solidFill>
                </a:rPr>
                <a:t>320</a:t>
              </a:r>
              <a:endParaRPr lang="en-AU"/>
            </a:p>
          </p:txBody>
        </p:sp>
        <p:sp>
          <p:nvSpPr>
            <p:cNvPr id="49186" name="Rectangle 34"/>
            <p:cNvSpPr>
              <a:spLocks noChangeArrowheads="1"/>
            </p:cNvSpPr>
            <p:nvPr/>
          </p:nvSpPr>
          <p:spPr bwMode="auto">
            <a:xfrm>
              <a:off x="3851" y="1588"/>
              <a:ext cx="240" cy="173"/>
            </a:xfrm>
            <a:prstGeom prst="rect">
              <a:avLst/>
            </a:prstGeom>
            <a:noFill/>
            <a:ln w="9525">
              <a:noFill/>
              <a:miter lim="800000"/>
              <a:headEnd/>
              <a:tailEnd/>
            </a:ln>
          </p:spPr>
          <p:txBody>
            <a:bodyPr wrap="none" lIns="0" tIns="0" rIns="0" bIns="0">
              <a:spAutoFit/>
            </a:bodyPr>
            <a:lstStyle/>
            <a:p>
              <a:r>
                <a:rPr lang="en-AU">
                  <a:solidFill>
                    <a:srgbClr val="000000"/>
                  </a:solidFill>
                </a:rPr>
                <a:t>350</a:t>
              </a:r>
              <a:endParaRPr lang="en-AU"/>
            </a:p>
          </p:txBody>
        </p:sp>
        <p:sp>
          <p:nvSpPr>
            <p:cNvPr id="49187" name="Rectangle 35"/>
            <p:cNvSpPr>
              <a:spLocks noChangeArrowheads="1"/>
            </p:cNvSpPr>
            <p:nvPr/>
          </p:nvSpPr>
          <p:spPr bwMode="auto">
            <a:xfrm>
              <a:off x="4541" y="1588"/>
              <a:ext cx="240" cy="173"/>
            </a:xfrm>
            <a:prstGeom prst="rect">
              <a:avLst/>
            </a:prstGeom>
            <a:noFill/>
            <a:ln w="9525">
              <a:noFill/>
              <a:miter lim="800000"/>
              <a:headEnd/>
              <a:tailEnd/>
            </a:ln>
          </p:spPr>
          <p:txBody>
            <a:bodyPr wrap="none" lIns="0" tIns="0" rIns="0" bIns="0">
              <a:spAutoFit/>
            </a:bodyPr>
            <a:lstStyle/>
            <a:p>
              <a:r>
                <a:rPr lang="en-AU">
                  <a:solidFill>
                    <a:srgbClr val="000000"/>
                  </a:solidFill>
                </a:rPr>
                <a:t>400</a:t>
              </a:r>
              <a:endParaRPr lang="en-AU"/>
            </a:p>
          </p:txBody>
        </p:sp>
        <p:sp>
          <p:nvSpPr>
            <p:cNvPr id="49188" name="Rectangle 36"/>
            <p:cNvSpPr>
              <a:spLocks noChangeArrowheads="1"/>
            </p:cNvSpPr>
            <p:nvPr/>
          </p:nvSpPr>
          <p:spPr bwMode="auto">
            <a:xfrm>
              <a:off x="792" y="1560"/>
              <a:ext cx="1317" cy="4"/>
            </a:xfrm>
            <a:prstGeom prst="rect">
              <a:avLst/>
            </a:prstGeom>
            <a:solidFill>
              <a:srgbClr val="000000"/>
            </a:solidFill>
            <a:ln w="9525">
              <a:noFill/>
              <a:miter lim="800000"/>
              <a:headEnd/>
              <a:tailEnd/>
            </a:ln>
          </p:spPr>
          <p:txBody>
            <a:bodyPr/>
            <a:lstStyle/>
            <a:p>
              <a:endParaRPr lang="en-AU"/>
            </a:p>
          </p:txBody>
        </p:sp>
        <p:sp>
          <p:nvSpPr>
            <p:cNvPr id="49189" name="Line 37"/>
            <p:cNvSpPr>
              <a:spLocks noChangeShapeType="1"/>
            </p:cNvSpPr>
            <p:nvPr/>
          </p:nvSpPr>
          <p:spPr bwMode="auto">
            <a:xfrm>
              <a:off x="792" y="1560"/>
              <a:ext cx="1317" cy="1"/>
            </a:xfrm>
            <a:prstGeom prst="line">
              <a:avLst/>
            </a:prstGeom>
            <a:noFill/>
            <a:ln w="0">
              <a:solidFill>
                <a:srgbClr val="000000"/>
              </a:solidFill>
              <a:round/>
              <a:headEnd/>
              <a:tailEnd/>
            </a:ln>
          </p:spPr>
          <p:txBody>
            <a:bodyPr/>
            <a:lstStyle/>
            <a:p>
              <a:endParaRPr lang="en-AU"/>
            </a:p>
          </p:txBody>
        </p:sp>
        <p:sp>
          <p:nvSpPr>
            <p:cNvPr id="49191" name="Line 39"/>
            <p:cNvSpPr>
              <a:spLocks noChangeShapeType="1"/>
            </p:cNvSpPr>
            <p:nvPr/>
          </p:nvSpPr>
          <p:spPr bwMode="auto">
            <a:xfrm>
              <a:off x="2109" y="1560"/>
              <a:ext cx="3" cy="1"/>
            </a:xfrm>
            <a:prstGeom prst="line">
              <a:avLst/>
            </a:prstGeom>
            <a:noFill/>
            <a:ln w="0">
              <a:solidFill>
                <a:srgbClr val="000000"/>
              </a:solidFill>
              <a:round/>
              <a:headEnd/>
              <a:tailEnd/>
            </a:ln>
          </p:spPr>
          <p:txBody>
            <a:bodyPr/>
            <a:lstStyle/>
            <a:p>
              <a:endParaRPr lang="en-AU"/>
            </a:p>
          </p:txBody>
        </p:sp>
        <p:sp>
          <p:nvSpPr>
            <p:cNvPr id="49192" name="Line 40"/>
            <p:cNvSpPr>
              <a:spLocks noChangeShapeType="1"/>
            </p:cNvSpPr>
            <p:nvPr/>
          </p:nvSpPr>
          <p:spPr bwMode="auto">
            <a:xfrm>
              <a:off x="2109" y="1560"/>
              <a:ext cx="1" cy="4"/>
            </a:xfrm>
            <a:prstGeom prst="line">
              <a:avLst/>
            </a:prstGeom>
            <a:noFill/>
            <a:ln w="0">
              <a:solidFill>
                <a:srgbClr val="000000"/>
              </a:solidFill>
              <a:round/>
              <a:headEnd/>
              <a:tailEnd/>
            </a:ln>
          </p:spPr>
          <p:txBody>
            <a:bodyPr/>
            <a:lstStyle/>
            <a:p>
              <a:endParaRPr lang="en-AU"/>
            </a:p>
          </p:txBody>
        </p:sp>
        <p:sp>
          <p:nvSpPr>
            <p:cNvPr id="49193" name="Rectangle 41"/>
            <p:cNvSpPr>
              <a:spLocks noChangeArrowheads="1"/>
            </p:cNvSpPr>
            <p:nvPr/>
          </p:nvSpPr>
          <p:spPr bwMode="auto">
            <a:xfrm>
              <a:off x="2112" y="1560"/>
              <a:ext cx="733" cy="4"/>
            </a:xfrm>
            <a:prstGeom prst="rect">
              <a:avLst/>
            </a:prstGeom>
            <a:solidFill>
              <a:srgbClr val="000000"/>
            </a:solidFill>
            <a:ln w="9525">
              <a:noFill/>
              <a:miter lim="800000"/>
              <a:headEnd/>
              <a:tailEnd/>
            </a:ln>
          </p:spPr>
          <p:txBody>
            <a:bodyPr/>
            <a:lstStyle/>
            <a:p>
              <a:endParaRPr lang="en-AU"/>
            </a:p>
          </p:txBody>
        </p:sp>
        <p:sp>
          <p:nvSpPr>
            <p:cNvPr id="49194" name="Line 42"/>
            <p:cNvSpPr>
              <a:spLocks noChangeShapeType="1"/>
            </p:cNvSpPr>
            <p:nvPr/>
          </p:nvSpPr>
          <p:spPr bwMode="auto">
            <a:xfrm>
              <a:off x="2112" y="1560"/>
              <a:ext cx="733" cy="1"/>
            </a:xfrm>
            <a:prstGeom prst="line">
              <a:avLst/>
            </a:prstGeom>
            <a:noFill/>
            <a:ln w="0">
              <a:solidFill>
                <a:srgbClr val="000000"/>
              </a:solidFill>
              <a:round/>
              <a:headEnd/>
              <a:tailEnd/>
            </a:ln>
          </p:spPr>
          <p:txBody>
            <a:bodyPr/>
            <a:lstStyle/>
            <a:p>
              <a:endParaRPr lang="en-AU"/>
            </a:p>
          </p:txBody>
        </p:sp>
        <p:sp>
          <p:nvSpPr>
            <p:cNvPr id="49196" name="Line 44"/>
            <p:cNvSpPr>
              <a:spLocks noChangeShapeType="1"/>
            </p:cNvSpPr>
            <p:nvPr/>
          </p:nvSpPr>
          <p:spPr bwMode="auto">
            <a:xfrm>
              <a:off x="2845" y="1560"/>
              <a:ext cx="4" cy="1"/>
            </a:xfrm>
            <a:prstGeom prst="line">
              <a:avLst/>
            </a:prstGeom>
            <a:noFill/>
            <a:ln w="0">
              <a:solidFill>
                <a:srgbClr val="000000"/>
              </a:solidFill>
              <a:round/>
              <a:headEnd/>
              <a:tailEnd/>
            </a:ln>
          </p:spPr>
          <p:txBody>
            <a:bodyPr/>
            <a:lstStyle/>
            <a:p>
              <a:endParaRPr lang="en-AU"/>
            </a:p>
          </p:txBody>
        </p:sp>
        <p:sp>
          <p:nvSpPr>
            <p:cNvPr id="49197" name="Line 45"/>
            <p:cNvSpPr>
              <a:spLocks noChangeShapeType="1"/>
            </p:cNvSpPr>
            <p:nvPr/>
          </p:nvSpPr>
          <p:spPr bwMode="auto">
            <a:xfrm>
              <a:off x="2845" y="1560"/>
              <a:ext cx="1" cy="4"/>
            </a:xfrm>
            <a:prstGeom prst="line">
              <a:avLst/>
            </a:prstGeom>
            <a:noFill/>
            <a:ln w="0">
              <a:solidFill>
                <a:srgbClr val="000000"/>
              </a:solidFill>
              <a:round/>
              <a:headEnd/>
              <a:tailEnd/>
            </a:ln>
          </p:spPr>
          <p:txBody>
            <a:bodyPr/>
            <a:lstStyle/>
            <a:p>
              <a:endParaRPr lang="en-AU"/>
            </a:p>
          </p:txBody>
        </p:sp>
        <p:sp>
          <p:nvSpPr>
            <p:cNvPr id="49198" name="Rectangle 46"/>
            <p:cNvSpPr>
              <a:spLocks noChangeArrowheads="1"/>
            </p:cNvSpPr>
            <p:nvPr/>
          </p:nvSpPr>
          <p:spPr bwMode="auto">
            <a:xfrm>
              <a:off x="2849" y="1560"/>
              <a:ext cx="592" cy="4"/>
            </a:xfrm>
            <a:prstGeom prst="rect">
              <a:avLst/>
            </a:prstGeom>
            <a:solidFill>
              <a:srgbClr val="000000"/>
            </a:solidFill>
            <a:ln w="9525">
              <a:noFill/>
              <a:miter lim="800000"/>
              <a:headEnd/>
              <a:tailEnd/>
            </a:ln>
          </p:spPr>
          <p:txBody>
            <a:bodyPr/>
            <a:lstStyle/>
            <a:p>
              <a:endParaRPr lang="en-AU"/>
            </a:p>
          </p:txBody>
        </p:sp>
        <p:sp>
          <p:nvSpPr>
            <p:cNvPr id="49199" name="Line 47"/>
            <p:cNvSpPr>
              <a:spLocks noChangeShapeType="1"/>
            </p:cNvSpPr>
            <p:nvPr/>
          </p:nvSpPr>
          <p:spPr bwMode="auto">
            <a:xfrm>
              <a:off x="2849" y="1560"/>
              <a:ext cx="592" cy="1"/>
            </a:xfrm>
            <a:prstGeom prst="line">
              <a:avLst/>
            </a:prstGeom>
            <a:noFill/>
            <a:ln w="0">
              <a:solidFill>
                <a:srgbClr val="000000"/>
              </a:solidFill>
              <a:round/>
              <a:headEnd/>
              <a:tailEnd/>
            </a:ln>
          </p:spPr>
          <p:txBody>
            <a:bodyPr/>
            <a:lstStyle/>
            <a:p>
              <a:endParaRPr lang="en-AU"/>
            </a:p>
          </p:txBody>
        </p:sp>
        <p:sp>
          <p:nvSpPr>
            <p:cNvPr id="49201" name="Line 49"/>
            <p:cNvSpPr>
              <a:spLocks noChangeShapeType="1"/>
            </p:cNvSpPr>
            <p:nvPr/>
          </p:nvSpPr>
          <p:spPr bwMode="auto">
            <a:xfrm>
              <a:off x="3441" y="1560"/>
              <a:ext cx="4" cy="1"/>
            </a:xfrm>
            <a:prstGeom prst="line">
              <a:avLst/>
            </a:prstGeom>
            <a:noFill/>
            <a:ln w="0">
              <a:solidFill>
                <a:srgbClr val="000000"/>
              </a:solidFill>
              <a:round/>
              <a:headEnd/>
              <a:tailEnd/>
            </a:ln>
          </p:spPr>
          <p:txBody>
            <a:bodyPr/>
            <a:lstStyle/>
            <a:p>
              <a:endParaRPr lang="en-AU"/>
            </a:p>
          </p:txBody>
        </p:sp>
        <p:sp>
          <p:nvSpPr>
            <p:cNvPr id="49202" name="Line 50"/>
            <p:cNvSpPr>
              <a:spLocks noChangeShapeType="1"/>
            </p:cNvSpPr>
            <p:nvPr/>
          </p:nvSpPr>
          <p:spPr bwMode="auto">
            <a:xfrm>
              <a:off x="3441" y="1560"/>
              <a:ext cx="1" cy="4"/>
            </a:xfrm>
            <a:prstGeom prst="line">
              <a:avLst/>
            </a:prstGeom>
            <a:noFill/>
            <a:ln w="0">
              <a:solidFill>
                <a:srgbClr val="000000"/>
              </a:solidFill>
              <a:round/>
              <a:headEnd/>
              <a:tailEnd/>
            </a:ln>
          </p:spPr>
          <p:txBody>
            <a:bodyPr/>
            <a:lstStyle/>
            <a:p>
              <a:endParaRPr lang="en-AU"/>
            </a:p>
          </p:txBody>
        </p:sp>
        <p:sp>
          <p:nvSpPr>
            <p:cNvPr id="49203" name="Rectangle 51"/>
            <p:cNvSpPr>
              <a:spLocks noChangeArrowheads="1"/>
            </p:cNvSpPr>
            <p:nvPr/>
          </p:nvSpPr>
          <p:spPr bwMode="auto">
            <a:xfrm>
              <a:off x="3445" y="1560"/>
              <a:ext cx="685" cy="4"/>
            </a:xfrm>
            <a:prstGeom prst="rect">
              <a:avLst/>
            </a:prstGeom>
            <a:solidFill>
              <a:srgbClr val="000000"/>
            </a:solidFill>
            <a:ln w="9525">
              <a:noFill/>
              <a:miter lim="800000"/>
              <a:headEnd/>
              <a:tailEnd/>
            </a:ln>
          </p:spPr>
          <p:txBody>
            <a:bodyPr/>
            <a:lstStyle/>
            <a:p>
              <a:endParaRPr lang="en-AU"/>
            </a:p>
          </p:txBody>
        </p:sp>
        <p:sp>
          <p:nvSpPr>
            <p:cNvPr id="49204" name="Line 52"/>
            <p:cNvSpPr>
              <a:spLocks noChangeShapeType="1"/>
            </p:cNvSpPr>
            <p:nvPr/>
          </p:nvSpPr>
          <p:spPr bwMode="auto">
            <a:xfrm>
              <a:off x="3445" y="1560"/>
              <a:ext cx="685" cy="1"/>
            </a:xfrm>
            <a:prstGeom prst="line">
              <a:avLst/>
            </a:prstGeom>
            <a:noFill/>
            <a:ln w="0">
              <a:solidFill>
                <a:srgbClr val="000000"/>
              </a:solidFill>
              <a:round/>
              <a:headEnd/>
              <a:tailEnd/>
            </a:ln>
          </p:spPr>
          <p:txBody>
            <a:bodyPr/>
            <a:lstStyle/>
            <a:p>
              <a:endParaRPr lang="en-AU"/>
            </a:p>
          </p:txBody>
        </p:sp>
        <p:sp>
          <p:nvSpPr>
            <p:cNvPr id="49205" name="Rectangle 53"/>
            <p:cNvSpPr>
              <a:spLocks noChangeArrowheads="1"/>
            </p:cNvSpPr>
            <p:nvPr/>
          </p:nvSpPr>
          <p:spPr bwMode="auto">
            <a:xfrm>
              <a:off x="4130" y="1560"/>
              <a:ext cx="4" cy="4"/>
            </a:xfrm>
            <a:prstGeom prst="rect">
              <a:avLst/>
            </a:prstGeom>
            <a:solidFill>
              <a:srgbClr val="000000"/>
            </a:solidFill>
            <a:ln w="9525">
              <a:noFill/>
              <a:miter lim="800000"/>
              <a:headEnd/>
              <a:tailEnd/>
            </a:ln>
          </p:spPr>
          <p:txBody>
            <a:bodyPr/>
            <a:lstStyle/>
            <a:p>
              <a:endParaRPr lang="en-AU"/>
            </a:p>
          </p:txBody>
        </p:sp>
        <p:sp>
          <p:nvSpPr>
            <p:cNvPr id="49206" name="Line 54"/>
            <p:cNvSpPr>
              <a:spLocks noChangeShapeType="1"/>
            </p:cNvSpPr>
            <p:nvPr/>
          </p:nvSpPr>
          <p:spPr bwMode="auto">
            <a:xfrm>
              <a:off x="4130" y="1560"/>
              <a:ext cx="4" cy="1"/>
            </a:xfrm>
            <a:prstGeom prst="line">
              <a:avLst/>
            </a:prstGeom>
            <a:noFill/>
            <a:ln w="0">
              <a:solidFill>
                <a:srgbClr val="000000"/>
              </a:solidFill>
              <a:round/>
              <a:headEnd/>
              <a:tailEnd/>
            </a:ln>
          </p:spPr>
          <p:txBody>
            <a:bodyPr/>
            <a:lstStyle/>
            <a:p>
              <a:endParaRPr lang="en-AU"/>
            </a:p>
          </p:txBody>
        </p:sp>
        <p:sp>
          <p:nvSpPr>
            <p:cNvPr id="49207" name="Line 55"/>
            <p:cNvSpPr>
              <a:spLocks noChangeShapeType="1"/>
            </p:cNvSpPr>
            <p:nvPr/>
          </p:nvSpPr>
          <p:spPr bwMode="auto">
            <a:xfrm>
              <a:off x="4130" y="1560"/>
              <a:ext cx="1" cy="4"/>
            </a:xfrm>
            <a:prstGeom prst="line">
              <a:avLst/>
            </a:prstGeom>
            <a:noFill/>
            <a:ln w="0">
              <a:solidFill>
                <a:srgbClr val="000000"/>
              </a:solidFill>
              <a:round/>
              <a:headEnd/>
              <a:tailEnd/>
            </a:ln>
          </p:spPr>
          <p:txBody>
            <a:bodyPr/>
            <a:lstStyle/>
            <a:p>
              <a:endParaRPr lang="en-AU"/>
            </a:p>
          </p:txBody>
        </p:sp>
        <p:sp>
          <p:nvSpPr>
            <p:cNvPr id="49208" name="Rectangle 56"/>
            <p:cNvSpPr>
              <a:spLocks noChangeArrowheads="1"/>
            </p:cNvSpPr>
            <p:nvPr/>
          </p:nvSpPr>
          <p:spPr bwMode="auto">
            <a:xfrm>
              <a:off x="4134" y="1560"/>
              <a:ext cx="686" cy="4"/>
            </a:xfrm>
            <a:prstGeom prst="rect">
              <a:avLst/>
            </a:prstGeom>
            <a:solidFill>
              <a:srgbClr val="000000"/>
            </a:solidFill>
            <a:ln w="9525">
              <a:noFill/>
              <a:miter lim="800000"/>
              <a:headEnd/>
              <a:tailEnd/>
            </a:ln>
          </p:spPr>
          <p:txBody>
            <a:bodyPr/>
            <a:lstStyle/>
            <a:p>
              <a:endParaRPr lang="en-AU"/>
            </a:p>
          </p:txBody>
        </p:sp>
        <p:sp>
          <p:nvSpPr>
            <p:cNvPr id="49209" name="Line 57"/>
            <p:cNvSpPr>
              <a:spLocks noChangeShapeType="1"/>
            </p:cNvSpPr>
            <p:nvPr/>
          </p:nvSpPr>
          <p:spPr bwMode="auto">
            <a:xfrm>
              <a:off x="4134" y="1560"/>
              <a:ext cx="686" cy="1"/>
            </a:xfrm>
            <a:prstGeom prst="line">
              <a:avLst/>
            </a:prstGeom>
            <a:noFill/>
            <a:ln w="0">
              <a:solidFill>
                <a:srgbClr val="000000"/>
              </a:solidFill>
              <a:round/>
              <a:headEnd/>
              <a:tailEnd/>
            </a:ln>
          </p:spPr>
          <p:txBody>
            <a:bodyPr/>
            <a:lstStyle/>
            <a:p>
              <a:endParaRPr lang="en-AU"/>
            </a:p>
          </p:txBody>
        </p:sp>
        <p:sp>
          <p:nvSpPr>
            <p:cNvPr id="49210" name="Rectangle 58"/>
            <p:cNvSpPr>
              <a:spLocks noChangeArrowheads="1"/>
            </p:cNvSpPr>
            <p:nvPr/>
          </p:nvSpPr>
          <p:spPr bwMode="auto">
            <a:xfrm>
              <a:off x="838" y="1802"/>
              <a:ext cx="504" cy="173"/>
            </a:xfrm>
            <a:prstGeom prst="rect">
              <a:avLst/>
            </a:prstGeom>
            <a:noFill/>
            <a:ln w="9525">
              <a:noFill/>
              <a:miter lim="800000"/>
              <a:headEnd/>
              <a:tailEnd/>
            </a:ln>
          </p:spPr>
          <p:txBody>
            <a:bodyPr wrap="none" lIns="0" tIns="0" rIns="0" bIns="0">
              <a:spAutoFit/>
            </a:bodyPr>
            <a:lstStyle/>
            <a:p>
              <a:r>
                <a:rPr lang="en-AU">
                  <a:solidFill>
                    <a:srgbClr val="000000"/>
                  </a:solidFill>
                </a:rPr>
                <a:t>Lachlan</a:t>
              </a:r>
              <a:endParaRPr lang="en-AU"/>
            </a:p>
          </p:txBody>
        </p:sp>
        <p:sp>
          <p:nvSpPr>
            <p:cNvPr id="49211" name="Rectangle 59"/>
            <p:cNvSpPr>
              <a:spLocks noChangeArrowheads="1"/>
            </p:cNvSpPr>
            <p:nvPr/>
          </p:nvSpPr>
          <p:spPr bwMode="auto">
            <a:xfrm>
              <a:off x="1043" y="2015"/>
              <a:ext cx="448" cy="173"/>
            </a:xfrm>
            <a:prstGeom prst="rect">
              <a:avLst/>
            </a:prstGeom>
            <a:noFill/>
            <a:ln w="9525">
              <a:noFill/>
              <a:miter lim="800000"/>
              <a:headEnd/>
              <a:tailEnd/>
            </a:ln>
          </p:spPr>
          <p:txBody>
            <a:bodyPr wrap="none" lIns="0" tIns="0" rIns="0" bIns="0">
              <a:spAutoFit/>
            </a:bodyPr>
            <a:lstStyle/>
            <a:p>
              <a:r>
                <a:rPr lang="en-AU">
                  <a:solidFill>
                    <a:srgbClr val="000000"/>
                  </a:solidFill>
                </a:rPr>
                <a:t>Forbes</a:t>
              </a:r>
              <a:endParaRPr lang="en-AU"/>
            </a:p>
          </p:txBody>
        </p:sp>
        <p:sp>
          <p:nvSpPr>
            <p:cNvPr id="49212" name="Rectangle 60"/>
            <p:cNvSpPr>
              <a:spLocks noChangeArrowheads="1"/>
            </p:cNvSpPr>
            <p:nvPr/>
          </p:nvSpPr>
          <p:spPr bwMode="auto">
            <a:xfrm>
              <a:off x="2566" y="2015"/>
              <a:ext cx="240" cy="173"/>
            </a:xfrm>
            <a:prstGeom prst="rect">
              <a:avLst/>
            </a:prstGeom>
            <a:noFill/>
            <a:ln w="9525">
              <a:noFill/>
              <a:miter lim="800000"/>
              <a:headEnd/>
              <a:tailEnd/>
            </a:ln>
          </p:spPr>
          <p:txBody>
            <a:bodyPr wrap="none" lIns="0" tIns="0" rIns="0" bIns="0">
              <a:spAutoFit/>
            </a:bodyPr>
            <a:lstStyle/>
            <a:p>
              <a:r>
                <a:rPr lang="en-AU">
                  <a:solidFill>
                    <a:srgbClr val="000000"/>
                  </a:solidFill>
                </a:rPr>
                <a:t>530</a:t>
              </a:r>
              <a:endParaRPr lang="en-AU"/>
            </a:p>
          </p:txBody>
        </p:sp>
        <p:sp>
          <p:nvSpPr>
            <p:cNvPr id="49213" name="Rectangle 61"/>
            <p:cNvSpPr>
              <a:spLocks noChangeArrowheads="1"/>
            </p:cNvSpPr>
            <p:nvPr/>
          </p:nvSpPr>
          <p:spPr bwMode="auto">
            <a:xfrm>
              <a:off x="3162" y="2015"/>
              <a:ext cx="240" cy="173"/>
            </a:xfrm>
            <a:prstGeom prst="rect">
              <a:avLst/>
            </a:prstGeom>
            <a:noFill/>
            <a:ln w="9525">
              <a:noFill/>
              <a:miter lim="800000"/>
              <a:headEnd/>
              <a:tailEnd/>
            </a:ln>
          </p:spPr>
          <p:txBody>
            <a:bodyPr wrap="none" lIns="0" tIns="0" rIns="0" bIns="0">
              <a:spAutoFit/>
            </a:bodyPr>
            <a:lstStyle/>
            <a:p>
              <a:r>
                <a:rPr lang="en-AU">
                  <a:solidFill>
                    <a:srgbClr val="000000"/>
                  </a:solidFill>
                </a:rPr>
                <a:t>780</a:t>
              </a:r>
              <a:endParaRPr lang="en-AU"/>
            </a:p>
          </p:txBody>
        </p:sp>
        <p:sp>
          <p:nvSpPr>
            <p:cNvPr id="49214" name="Rectangle 62"/>
            <p:cNvSpPr>
              <a:spLocks noChangeArrowheads="1"/>
            </p:cNvSpPr>
            <p:nvPr/>
          </p:nvSpPr>
          <p:spPr bwMode="auto">
            <a:xfrm>
              <a:off x="3770" y="2014"/>
              <a:ext cx="320" cy="166"/>
            </a:xfrm>
            <a:prstGeom prst="rect">
              <a:avLst/>
            </a:prstGeom>
            <a:solidFill>
              <a:srgbClr val="CDB09A"/>
            </a:solidFill>
            <a:ln w="9525">
              <a:noFill/>
              <a:miter lim="800000"/>
              <a:headEnd/>
              <a:tailEnd/>
            </a:ln>
          </p:spPr>
          <p:txBody>
            <a:bodyPr/>
            <a:lstStyle/>
            <a:p>
              <a:endParaRPr lang="en-AU"/>
            </a:p>
          </p:txBody>
        </p:sp>
        <p:sp>
          <p:nvSpPr>
            <p:cNvPr id="49215" name="Rectangle 63"/>
            <p:cNvSpPr>
              <a:spLocks noChangeArrowheads="1"/>
            </p:cNvSpPr>
            <p:nvPr/>
          </p:nvSpPr>
          <p:spPr bwMode="auto">
            <a:xfrm>
              <a:off x="3770" y="2015"/>
              <a:ext cx="320" cy="173"/>
            </a:xfrm>
            <a:prstGeom prst="rect">
              <a:avLst/>
            </a:prstGeom>
            <a:noFill/>
            <a:ln w="9525">
              <a:noFill/>
              <a:miter lim="800000"/>
              <a:headEnd/>
              <a:tailEnd/>
            </a:ln>
          </p:spPr>
          <p:txBody>
            <a:bodyPr wrap="none" lIns="0" tIns="0" rIns="0" bIns="0">
              <a:spAutoFit/>
            </a:bodyPr>
            <a:lstStyle/>
            <a:p>
              <a:r>
                <a:rPr lang="en-AU">
                  <a:solidFill>
                    <a:srgbClr val="000000"/>
                  </a:solidFill>
                </a:rPr>
                <a:t>1150</a:t>
              </a:r>
              <a:endParaRPr lang="en-AU"/>
            </a:p>
          </p:txBody>
        </p:sp>
        <p:sp>
          <p:nvSpPr>
            <p:cNvPr id="49216" name="Rectangle 64"/>
            <p:cNvSpPr>
              <a:spLocks noChangeArrowheads="1"/>
            </p:cNvSpPr>
            <p:nvPr/>
          </p:nvSpPr>
          <p:spPr bwMode="auto">
            <a:xfrm>
              <a:off x="4460" y="2014"/>
              <a:ext cx="320" cy="166"/>
            </a:xfrm>
            <a:prstGeom prst="rect">
              <a:avLst/>
            </a:prstGeom>
            <a:solidFill>
              <a:srgbClr val="CDB09A"/>
            </a:solidFill>
            <a:ln w="9525">
              <a:noFill/>
              <a:miter lim="800000"/>
              <a:headEnd/>
              <a:tailEnd/>
            </a:ln>
          </p:spPr>
          <p:txBody>
            <a:bodyPr/>
            <a:lstStyle/>
            <a:p>
              <a:endParaRPr lang="en-AU"/>
            </a:p>
          </p:txBody>
        </p:sp>
        <p:sp>
          <p:nvSpPr>
            <p:cNvPr id="49217" name="Rectangle 65"/>
            <p:cNvSpPr>
              <a:spLocks noChangeArrowheads="1"/>
            </p:cNvSpPr>
            <p:nvPr/>
          </p:nvSpPr>
          <p:spPr bwMode="auto">
            <a:xfrm>
              <a:off x="4460" y="2015"/>
              <a:ext cx="320" cy="173"/>
            </a:xfrm>
            <a:prstGeom prst="rect">
              <a:avLst/>
            </a:prstGeom>
            <a:noFill/>
            <a:ln w="9525">
              <a:noFill/>
              <a:miter lim="800000"/>
              <a:headEnd/>
              <a:tailEnd/>
            </a:ln>
          </p:spPr>
          <p:txBody>
            <a:bodyPr wrap="none" lIns="0" tIns="0" rIns="0" bIns="0">
              <a:spAutoFit/>
            </a:bodyPr>
            <a:lstStyle/>
            <a:p>
              <a:r>
                <a:rPr lang="en-AU">
                  <a:solidFill>
                    <a:srgbClr val="000000"/>
                  </a:solidFill>
                </a:rPr>
                <a:t>1460</a:t>
              </a:r>
              <a:endParaRPr lang="en-AU"/>
            </a:p>
          </p:txBody>
        </p:sp>
        <p:sp>
          <p:nvSpPr>
            <p:cNvPr id="49218" name="Rectangle 66"/>
            <p:cNvSpPr>
              <a:spLocks noChangeArrowheads="1"/>
            </p:cNvSpPr>
            <p:nvPr/>
          </p:nvSpPr>
          <p:spPr bwMode="auto">
            <a:xfrm>
              <a:off x="838" y="2229"/>
              <a:ext cx="456" cy="173"/>
            </a:xfrm>
            <a:prstGeom prst="rect">
              <a:avLst/>
            </a:prstGeom>
            <a:noFill/>
            <a:ln w="9525">
              <a:noFill/>
              <a:miter lim="800000"/>
              <a:headEnd/>
              <a:tailEnd/>
            </a:ln>
          </p:spPr>
          <p:txBody>
            <a:bodyPr wrap="none" lIns="0" tIns="0" rIns="0" bIns="0">
              <a:spAutoFit/>
            </a:bodyPr>
            <a:lstStyle/>
            <a:p>
              <a:r>
                <a:rPr lang="en-AU">
                  <a:solidFill>
                    <a:srgbClr val="000000"/>
                  </a:solidFill>
                </a:rPr>
                <a:t>Darling</a:t>
              </a:r>
              <a:endParaRPr lang="en-AU"/>
            </a:p>
          </p:txBody>
        </p:sp>
        <p:sp>
          <p:nvSpPr>
            <p:cNvPr id="49219" name="Rectangle 67"/>
            <p:cNvSpPr>
              <a:spLocks noChangeArrowheads="1"/>
            </p:cNvSpPr>
            <p:nvPr/>
          </p:nvSpPr>
          <p:spPr bwMode="auto">
            <a:xfrm>
              <a:off x="1043" y="2442"/>
              <a:ext cx="632" cy="173"/>
            </a:xfrm>
            <a:prstGeom prst="rect">
              <a:avLst/>
            </a:prstGeom>
            <a:noFill/>
            <a:ln w="9525">
              <a:noFill/>
              <a:miter lim="800000"/>
              <a:headEnd/>
              <a:tailEnd/>
            </a:ln>
          </p:spPr>
          <p:txBody>
            <a:bodyPr wrap="none" lIns="0" tIns="0" rIns="0" bIns="0">
              <a:spAutoFit/>
            </a:bodyPr>
            <a:lstStyle/>
            <a:p>
              <a:r>
                <a:rPr lang="en-AU">
                  <a:solidFill>
                    <a:srgbClr val="000000"/>
                  </a:solidFill>
                </a:rPr>
                <a:t>Menindee</a:t>
              </a:r>
              <a:endParaRPr lang="en-AU"/>
            </a:p>
          </p:txBody>
        </p:sp>
        <p:sp>
          <p:nvSpPr>
            <p:cNvPr id="49220" name="Rectangle 68"/>
            <p:cNvSpPr>
              <a:spLocks noChangeArrowheads="1"/>
            </p:cNvSpPr>
            <p:nvPr/>
          </p:nvSpPr>
          <p:spPr bwMode="auto">
            <a:xfrm>
              <a:off x="2566" y="2442"/>
              <a:ext cx="240" cy="173"/>
            </a:xfrm>
            <a:prstGeom prst="rect">
              <a:avLst/>
            </a:prstGeom>
            <a:noFill/>
            <a:ln w="9525">
              <a:noFill/>
              <a:miter lim="800000"/>
              <a:headEnd/>
              <a:tailEnd/>
            </a:ln>
          </p:spPr>
          <p:txBody>
            <a:bodyPr wrap="none" lIns="0" tIns="0" rIns="0" bIns="0">
              <a:spAutoFit/>
            </a:bodyPr>
            <a:lstStyle/>
            <a:p>
              <a:r>
                <a:rPr lang="en-AU">
                  <a:solidFill>
                    <a:srgbClr val="000000"/>
                  </a:solidFill>
                </a:rPr>
                <a:t>360</a:t>
              </a:r>
              <a:endParaRPr lang="en-AU"/>
            </a:p>
          </p:txBody>
        </p:sp>
        <p:sp>
          <p:nvSpPr>
            <p:cNvPr id="49221" name="Rectangle 69"/>
            <p:cNvSpPr>
              <a:spLocks noChangeArrowheads="1"/>
            </p:cNvSpPr>
            <p:nvPr/>
          </p:nvSpPr>
          <p:spPr bwMode="auto">
            <a:xfrm>
              <a:off x="3162" y="2442"/>
              <a:ext cx="240" cy="173"/>
            </a:xfrm>
            <a:prstGeom prst="rect">
              <a:avLst/>
            </a:prstGeom>
            <a:noFill/>
            <a:ln w="9525">
              <a:noFill/>
              <a:miter lim="800000"/>
              <a:headEnd/>
              <a:tailEnd/>
            </a:ln>
          </p:spPr>
          <p:txBody>
            <a:bodyPr wrap="none" lIns="0" tIns="0" rIns="0" bIns="0">
              <a:spAutoFit/>
            </a:bodyPr>
            <a:lstStyle/>
            <a:p>
              <a:r>
                <a:rPr lang="en-AU">
                  <a:solidFill>
                    <a:srgbClr val="000000"/>
                  </a:solidFill>
                </a:rPr>
                <a:t>430</a:t>
              </a:r>
              <a:endParaRPr lang="en-AU"/>
            </a:p>
          </p:txBody>
        </p:sp>
        <p:sp>
          <p:nvSpPr>
            <p:cNvPr id="49222" name="Rectangle 70"/>
            <p:cNvSpPr>
              <a:spLocks noChangeArrowheads="1"/>
            </p:cNvSpPr>
            <p:nvPr/>
          </p:nvSpPr>
          <p:spPr bwMode="auto">
            <a:xfrm>
              <a:off x="3851" y="2442"/>
              <a:ext cx="240" cy="173"/>
            </a:xfrm>
            <a:prstGeom prst="rect">
              <a:avLst/>
            </a:prstGeom>
            <a:noFill/>
            <a:ln w="9525">
              <a:noFill/>
              <a:miter lim="800000"/>
              <a:headEnd/>
              <a:tailEnd/>
            </a:ln>
          </p:spPr>
          <p:txBody>
            <a:bodyPr wrap="none" lIns="0" tIns="0" rIns="0" bIns="0">
              <a:spAutoFit/>
            </a:bodyPr>
            <a:lstStyle/>
            <a:p>
              <a:r>
                <a:rPr lang="en-AU">
                  <a:solidFill>
                    <a:srgbClr val="000000"/>
                  </a:solidFill>
                </a:rPr>
                <a:t>490</a:t>
              </a:r>
              <a:endParaRPr lang="en-AU"/>
            </a:p>
          </p:txBody>
        </p:sp>
        <p:sp>
          <p:nvSpPr>
            <p:cNvPr id="49223" name="Rectangle 71"/>
            <p:cNvSpPr>
              <a:spLocks noChangeArrowheads="1"/>
            </p:cNvSpPr>
            <p:nvPr/>
          </p:nvSpPr>
          <p:spPr bwMode="auto">
            <a:xfrm>
              <a:off x="4541" y="2442"/>
              <a:ext cx="240" cy="173"/>
            </a:xfrm>
            <a:prstGeom prst="rect">
              <a:avLst/>
            </a:prstGeom>
            <a:noFill/>
            <a:ln w="9525">
              <a:noFill/>
              <a:miter lim="800000"/>
              <a:headEnd/>
              <a:tailEnd/>
            </a:ln>
          </p:spPr>
          <p:txBody>
            <a:bodyPr wrap="none" lIns="0" tIns="0" rIns="0" bIns="0">
              <a:spAutoFit/>
            </a:bodyPr>
            <a:lstStyle/>
            <a:p>
              <a:r>
                <a:rPr lang="en-AU">
                  <a:solidFill>
                    <a:srgbClr val="000000"/>
                  </a:solidFill>
                </a:rPr>
                <a:t>530</a:t>
              </a:r>
              <a:endParaRPr lang="en-AU"/>
            </a:p>
          </p:txBody>
        </p:sp>
        <p:sp>
          <p:nvSpPr>
            <p:cNvPr id="49224" name="Rectangle 72"/>
            <p:cNvSpPr>
              <a:spLocks noChangeArrowheads="1"/>
            </p:cNvSpPr>
            <p:nvPr/>
          </p:nvSpPr>
          <p:spPr bwMode="auto">
            <a:xfrm>
              <a:off x="838" y="2656"/>
              <a:ext cx="416" cy="173"/>
            </a:xfrm>
            <a:prstGeom prst="rect">
              <a:avLst/>
            </a:prstGeom>
            <a:noFill/>
            <a:ln w="9525">
              <a:noFill/>
              <a:miter lim="800000"/>
              <a:headEnd/>
              <a:tailEnd/>
            </a:ln>
          </p:spPr>
          <p:txBody>
            <a:bodyPr wrap="none" lIns="0" tIns="0" rIns="0" bIns="0">
              <a:spAutoFit/>
            </a:bodyPr>
            <a:lstStyle/>
            <a:p>
              <a:r>
                <a:rPr lang="en-AU">
                  <a:solidFill>
                    <a:srgbClr val="000000"/>
                  </a:solidFill>
                </a:rPr>
                <a:t>Bogan</a:t>
              </a:r>
              <a:endParaRPr lang="en-AU"/>
            </a:p>
          </p:txBody>
        </p:sp>
        <p:sp>
          <p:nvSpPr>
            <p:cNvPr id="49225" name="Rectangle 73"/>
            <p:cNvSpPr>
              <a:spLocks noChangeArrowheads="1"/>
            </p:cNvSpPr>
            <p:nvPr/>
          </p:nvSpPr>
          <p:spPr bwMode="auto">
            <a:xfrm>
              <a:off x="2566" y="2656"/>
              <a:ext cx="240" cy="173"/>
            </a:xfrm>
            <a:prstGeom prst="rect">
              <a:avLst/>
            </a:prstGeom>
            <a:noFill/>
            <a:ln w="9525">
              <a:noFill/>
              <a:miter lim="800000"/>
              <a:headEnd/>
              <a:tailEnd/>
            </a:ln>
          </p:spPr>
          <p:txBody>
            <a:bodyPr wrap="none" lIns="0" tIns="0" rIns="0" bIns="0">
              <a:spAutoFit/>
            </a:bodyPr>
            <a:lstStyle/>
            <a:p>
              <a:r>
                <a:rPr lang="en-AU">
                  <a:solidFill>
                    <a:srgbClr val="000000"/>
                  </a:solidFill>
                </a:rPr>
                <a:t>730</a:t>
              </a:r>
              <a:endParaRPr lang="en-AU"/>
            </a:p>
          </p:txBody>
        </p:sp>
        <p:sp>
          <p:nvSpPr>
            <p:cNvPr id="49226" name="Rectangle 74"/>
            <p:cNvSpPr>
              <a:spLocks noChangeArrowheads="1"/>
            </p:cNvSpPr>
            <p:nvPr/>
          </p:nvSpPr>
          <p:spPr bwMode="auto">
            <a:xfrm>
              <a:off x="3082" y="2655"/>
              <a:ext cx="319" cy="166"/>
            </a:xfrm>
            <a:prstGeom prst="rect">
              <a:avLst/>
            </a:prstGeom>
            <a:solidFill>
              <a:srgbClr val="FF0000"/>
            </a:solidFill>
            <a:ln w="9525">
              <a:noFill/>
              <a:miter lim="800000"/>
              <a:headEnd/>
              <a:tailEnd/>
            </a:ln>
          </p:spPr>
          <p:txBody>
            <a:bodyPr/>
            <a:lstStyle/>
            <a:p>
              <a:endParaRPr lang="en-AU"/>
            </a:p>
          </p:txBody>
        </p:sp>
        <p:sp>
          <p:nvSpPr>
            <p:cNvPr id="49227" name="Rectangle 75"/>
            <p:cNvSpPr>
              <a:spLocks noChangeArrowheads="1"/>
            </p:cNvSpPr>
            <p:nvPr/>
          </p:nvSpPr>
          <p:spPr bwMode="auto">
            <a:xfrm>
              <a:off x="3082" y="2656"/>
              <a:ext cx="320" cy="173"/>
            </a:xfrm>
            <a:prstGeom prst="rect">
              <a:avLst/>
            </a:prstGeom>
            <a:noFill/>
            <a:ln w="9525">
              <a:noFill/>
              <a:miter lim="800000"/>
              <a:headEnd/>
              <a:tailEnd/>
            </a:ln>
          </p:spPr>
          <p:txBody>
            <a:bodyPr wrap="none" lIns="0" tIns="0" rIns="0" bIns="0">
              <a:spAutoFit/>
            </a:bodyPr>
            <a:lstStyle/>
            <a:p>
              <a:r>
                <a:rPr lang="en-AU">
                  <a:solidFill>
                    <a:srgbClr val="000000"/>
                  </a:solidFill>
                </a:rPr>
                <a:t>1500</a:t>
              </a:r>
              <a:endParaRPr lang="en-AU"/>
            </a:p>
          </p:txBody>
        </p:sp>
        <p:sp>
          <p:nvSpPr>
            <p:cNvPr id="49228" name="Rectangle 76"/>
            <p:cNvSpPr>
              <a:spLocks noChangeArrowheads="1"/>
            </p:cNvSpPr>
            <p:nvPr/>
          </p:nvSpPr>
          <p:spPr bwMode="auto">
            <a:xfrm>
              <a:off x="3770" y="2655"/>
              <a:ext cx="320" cy="166"/>
            </a:xfrm>
            <a:prstGeom prst="rect">
              <a:avLst/>
            </a:prstGeom>
            <a:solidFill>
              <a:srgbClr val="FF0000"/>
            </a:solidFill>
            <a:ln w="9525">
              <a:noFill/>
              <a:miter lim="800000"/>
              <a:headEnd/>
              <a:tailEnd/>
            </a:ln>
          </p:spPr>
          <p:txBody>
            <a:bodyPr/>
            <a:lstStyle/>
            <a:p>
              <a:endParaRPr lang="en-AU"/>
            </a:p>
          </p:txBody>
        </p:sp>
        <p:sp>
          <p:nvSpPr>
            <p:cNvPr id="49229" name="Rectangle 77"/>
            <p:cNvSpPr>
              <a:spLocks noChangeArrowheads="1"/>
            </p:cNvSpPr>
            <p:nvPr/>
          </p:nvSpPr>
          <p:spPr bwMode="auto">
            <a:xfrm>
              <a:off x="3770" y="2656"/>
              <a:ext cx="320" cy="173"/>
            </a:xfrm>
            <a:prstGeom prst="rect">
              <a:avLst/>
            </a:prstGeom>
            <a:noFill/>
            <a:ln w="9525">
              <a:noFill/>
              <a:miter lim="800000"/>
              <a:headEnd/>
              <a:tailEnd/>
            </a:ln>
          </p:spPr>
          <p:txBody>
            <a:bodyPr wrap="none" lIns="0" tIns="0" rIns="0" bIns="0">
              <a:spAutoFit/>
            </a:bodyPr>
            <a:lstStyle/>
            <a:p>
              <a:r>
                <a:rPr lang="en-AU">
                  <a:solidFill>
                    <a:srgbClr val="000000"/>
                  </a:solidFill>
                </a:rPr>
                <a:t>1950</a:t>
              </a:r>
              <a:endParaRPr lang="en-AU"/>
            </a:p>
          </p:txBody>
        </p:sp>
        <p:sp>
          <p:nvSpPr>
            <p:cNvPr id="49230" name="Rectangle 78"/>
            <p:cNvSpPr>
              <a:spLocks noChangeArrowheads="1"/>
            </p:cNvSpPr>
            <p:nvPr/>
          </p:nvSpPr>
          <p:spPr bwMode="auto">
            <a:xfrm>
              <a:off x="4460" y="2655"/>
              <a:ext cx="320" cy="166"/>
            </a:xfrm>
            <a:prstGeom prst="rect">
              <a:avLst/>
            </a:prstGeom>
            <a:solidFill>
              <a:srgbClr val="FF0000"/>
            </a:solidFill>
            <a:ln w="9525">
              <a:noFill/>
              <a:miter lim="800000"/>
              <a:headEnd/>
              <a:tailEnd/>
            </a:ln>
          </p:spPr>
          <p:txBody>
            <a:bodyPr/>
            <a:lstStyle/>
            <a:p>
              <a:endParaRPr lang="en-AU"/>
            </a:p>
          </p:txBody>
        </p:sp>
        <p:sp>
          <p:nvSpPr>
            <p:cNvPr id="49231" name="Rectangle 79"/>
            <p:cNvSpPr>
              <a:spLocks noChangeArrowheads="1"/>
            </p:cNvSpPr>
            <p:nvPr/>
          </p:nvSpPr>
          <p:spPr bwMode="auto">
            <a:xfrm>
              <a:off x="4460" y="2656"/>
              <a:ext cx="320" cy="173"/>
            </a:xfrm>
            <a:prstGeom prst="rect">
              <a:avLst/>
            </a:prstGeom>
            <a:noFill/>
            <a:ln w="9525">
              <a:noFill/>
              <a:miter lim="800000"/>
              <a:headEnd/>
              <a:tailEnd/>
            </a:ln>
          </p:spPr>
          <p:txBody>
            <a:bodyPr wrap="none" lIns="0" tIns="0" rIns="0" bIns="0">
              <a:spAutoFit/>
            </a:bodyPr>
            <a:lstStyle/>
            <a:p>
              <a:r>
                <a:rPr lang="en-AU">
                  <a:solidFill>
                    <a:srgbClr val="000000"/>
                  </a:solidFill>
                </a:rPr>
                <a:t>2320</a:t>
              </a:r>
              <a:endParaRPr lang="en-AU"/>
            </a:p>
          </p:txBody>
        </p:sp>
        <p:sp>
          <p:nvSpPr>
            <p:cNvPr id="49232" name="Rectangle 80"/>
            <p:cNvSpPr>
              <a:spLocks noChangeArrowheads="1"/>
            </p:cNvSpPr>
            <p:nvPr/>
          </p:nvSpPr>
          <p:spPr bwMode="auto">
            <a:xfrm>
              <a:off x="838" y="2869"/>
              <a:ext cx="672" cy="173"/>
            </a:xfrm>
            <a:prstGeom prst="rect">
              <a:avLst/>
            </a:prstGeom>
            <a:noFill/>
            <a:ln w="9525">
              <a:noFill/>
              <a:miter lim="800000"/>
              <a:headEnd/>
              <a:tailEnd/>
            </a:ln>
          </p:spPr>
          <p:txBody>
            <a:bodyPr wrap="none" lIns="0" tIns="0" rIns="0" bIns="0">
              <a:spAutoFit/>
            </a:bodyPr>
            <a:lstStyle/>
            <a:p>
              <a:r>
                <a:rPr lang="en-AU">
                  <a:solidFill>
                    <a:srgbClr val="000000"/>
                  </a:solidFill>
                </a:rPr>
                <a:t>Macquarie</a:t>
              </a:r>
              <a:endParaRPr lang="en-AU"/>
            </a:p>
          </p:txBody>
        </p:sp>
        <p:sp>
          <p:nvSpPr>
            <p:cNvPr id="49233" name="Rectangle 81"/>
            <p:cNvSpPr>
              <a:spLocks noChangeArrowheads="1"/>
            </p:cNvSpPr>
            <p:nvPr/>
          </p:nvSpPr>
          <p:spPr bwMode="auto">
            <a:xfrm>
              <a:off x="2566" y="2869"/>
              <a:ext cx="240" cy="173"/>
            </a:xfrm>
            <a:prstGeom prst="rect">
              <a:avLst/>
            </a:prstGeom>
            <a:noFill/>
            <a:ln w="9525">
              <a:noFill/>
              <a:miter lim="800000"/>
              <a:headEnd/>
              <a:tailEnd/>
            </a:ln>
          </p:spPr>
          <p:txBody>
            <a:bodyPr wrap="none" lIns="0" tIns="0" rIns="0" bIns="0">
              <a:spAutoFit/>
            </a:bodyPr>
            <a:lstStyle/>
            <a:p>
              <a:r>
                <a:rPr lang="en-AU">
                  <a:solidFill>
                    <a:srgbClr val="000000"/>
                  </a:solidFill>
                </a:rPr>
                <a:t>620</a:t>
              </a:r>
              <a:endParaRPr lang="en-AU"/>
            </a:p>
          </p:txBody>
        </p:sp>
        <p:sp>
          <p:nvSpPr>
            <p:cNvPr id="49234" name="Rectangle 82"/>
            <p:cNvSpPr>
              <a:spLocks noChangeArrowheads="1"/>
            </p:cNvSpPr>
            <p:nvPr/>
          </p:nvSpPr>
          <p:spPr bwMode="auto">
            <a:xfrm>
              <a:off x="3082" y="2868"/>
              <a:ext cx="319" cy="167"/>
            </a:xfrm>
            <a:prstGeom prst="rect">
              <a:avLst/>
            </a:prstGeom>
            <a:solidFill>
              <a:srgbClr val="CDB09A"/>
            </a:solidFill>
            <a:ln w="9525">
              <a:noFill/>
              <a:miter lim="800000"/>
              <a:headEnd/>
              <a:tailEnd/>
            </a:ln>
          </p:spPr>
          <p:txBody>
            <a:bodyPr/>
            <a:lstStyle/>
            <a:p>
              <a:endParaRPr lang="en-AU"/>
            </a:p>
          </p:txBody>
        </p:sp>
        <p:sp>
          <p:nvSpPr>
            <p:cNvPr id="49235" name="Rectangle 83"/>
            <p:cNvSpPr>
              <a:spLocks noChangeArrowheads="1"/>
            </p:cNvSpPr>
            <p:nvPr/>
          </p:nvSpPr>
          <p:spPr bwMode="auto">
            <a:xfrm>
              <a:off x="3082" y="2869"/>
              <a:ext cx="320" cy="173"/>
            </a:xfrm>
            <a:prstGeom prst="rect">
              <a:avLst/>
            </a:prstGeom>
            <a:noFill/>
            <a:ln w="9525">
              <a:noFill/>
              <a:miter lim="800000"/>
              <a:headEnd/>
              <a:tailEnd/>
            </a:ln>
          </p:spPr>
          <p:txBody>
            <a:bodyPr wrap="none" lIns="0" tIns="0" rIns="0" bIns="0">
              <a:spAutoFit/>
            </a:bodyPr>
            <a:lstStyle/>
            <a:p>
              <a:r>
                <a:rPr lang="en-AU">
                  <a:solidFill>
                    <a:srgbClr val="000000"/>
                  </a:solidFill>
                </a:rPr>
                <a:t>1280</a:t>
              </a:r>
              <a:endParaRPr lang="en-AU"/>
            </a:p>
          </p:txBody>
        </p:sp>
        <p:sp>
          <p:nvSpPr>
            <p:cNvPr id="49236" name="Rectangle 84"/>
            <p:cNvSpPr>
              <a:spLocks noChangeArrowheads="1"/>
            </p:cNvSpPr>
            <p:nvPr/>
          </p:nvSpPr>
          <p:spPr bwMode="auto">
            <a:xfrm>
              <a:off x="3770" y="2868"/>
              <a:ext cx="320" cy="167"/>
            </a:xfrm>
            <a:prstGeom prst="rect">
              <a:avLst/>
            </a:prstGeom>
            <a:solidFill>
              <a:srgbClr val="FF0000"/>
            </a:solidFill>
            <a:ln w="9525">
              <a:noFill/>
              <a:miter lim="800000"/>
              <a:headEnd/>
              <a:tailEnd/>
            </a:ln>
          </p:spPr>
          <p:txBody>
            <a:bodyPr/>
            <a:lstStyle/>
            <a:p>
              <a:endParaRPr lang="en-AU"/>
            </a:p>
          </p:txBody>
        </p:sp>
        <p:sp>
          <p:nvSpPr>
            <p:cNvPr id="49237" name="Rectangle 85"/>
            <p:cNvSpPr>
              <a:spLocks noChangeArrowheads="1"/>
            </p:cNvSpPr>
            <p:nvPr/>
          </p:nvSpPr>
          <p:spPr bwMode="auto">
            <a:xfrm>
              <a:off x="3770" y="2869"/>
              <a:ext cx="320" cy="173"/>
            </a:xfrm>
            <a:prstGeom prst="rect">
              <a:avLst/>
            </a:prstGeom>
            <a:noFill/>
            <a:ln w="9525">
              <a:noFill/>
              <a:miter lim="800000"/>
              <a:headEnd/>
              <a:tailEnd/>
            </a:ln>
          </p:spPr>
          <p:txBody>
            <a:bodyPr wrap="none" lIns="0" tIns="0" rIns="0" bIns="0">
              <a:spAutoFit/>
            </a:bodyPr>
            <a:lstStyle/>
            <a:p>
              <a:r>
                <a:rPr lang="en-AU">
                  <a:solidFill>
                    <a:srgbClr val="000000"/>
                  </a:solidFill>
                </a:rPr>
                <a:t>1730</a:t>
              </a:r>
              <a:endParaRPr lang="en-AU"/>
            </a:p>
          </p:txBody>
        </p:sp>
        <p:sp>
          <p:nvSpPr>
            <p:cNvPr id="49238" name="Rectangle 86"/>
            <p:cNvSpPr>
              <a:spLocks noChangeArrowheads="1"/>
            </p:cNvSpPr>
            <p:nvPr/>
          </p:nvSpPr>
          <p:spPr bwMode="auto">
            <a:xfrm>
              <a:off x="4460" y="2868"/>
              <a:ext cx="320" cy="167"/>
            </a:xfrm>
            <a:prstGeom prst="rect">
              <a:avLst/>
            </a:prstGeom>
            <a:solidFill>
              <a:srgbClr val="FF0000"/>
            </a:solidFill>
            <a:ln w="9525">
              <a:noFill/>
              <a:miter lim="800000"/>
              <a:headEnd/>
              <a:tailEnd/>
            </a:ln>
          </p:spPr>
          <p:txBody>
            <a:bodyPr/>
            <a:lstStyle/>
            <a:p>
              <a:endParaRPr lang="en-AU"/>
            </a:p>
          </p:txBody>
        </p:sp>
        <p:sp>
          <p:nvSpPr>
            <p:cNvPr id="49239" name="Rectangle 87"/>
            <p:cNvSpPr>
              <a:spLocks noChangeArrowheads="1"/>
            </p:cNvSpPr>
            <p:nvPr/>
          </p:nvSpPr>
          <p:spPr bwMode="auto">
            <a:xfrm>
              <a:off x="4460" y="2869"/>
              <a:ext cx="320" cy="173"/>
            </a:xfrm>
            <a:prstGeom prst="rect">
              <a:avLst/>
            </a:prstGeom>
            <a:noFill/>
            <a:ln w="9525">
              <a:noFill/>
              <a:miter lim="800000"/>
              <a:headEnd/>
              <a:tailEnd/>
            </a:ln>
          </p:spPr>
          <p:txBody>
            <a:bodyPr wrap="none" lIns="0" tIns="0" rIns="0" bIns="0">
              <a:spAutoFit/>
            </a:bodyPr>
            <a:lstStyle/>
            <a:p>
              <a:r>
                <a:rPr lang="en-AU">
                  <a:solidFill>
                    <a:srgbClr val="000000"/>
                  </a:solidFill>
                </a:rPr>
                <a:t>2110</a:t>
              </a:r>
              <a:endParaRPr lang="en-AU"/>
            </a:p>
          </p:txBody>
        </p:sp>
        <p:sp>
          <p:nvSpPr>
            <p:cNvPr id="49240" name="Rectangle 88"/>
            <p:cNvSpPr>
              <a:spLocks noChangeArrowheads="1"/>
            </p:cNvSpPr>
            <p:nvPr/>
          </p:nvSpPr>
          <p:spPr bwMode="auto">
            <a:xfrm>
              <a:off x="838" y="3084"/>
              <a:ext cx="776" cy="173"/>
            </a:xfrm>
            <a:prstGeom prst="rect">
              <a:avLst/>
            </a:prstGeom>
            <a:noFill/>
            <a:ln w="9525">
              <a:noFill/>
              <a:miter lim="800000"/>
              <a:headEnd/>
              <a:tailEnd/>
            </a:ln>
          </p:spPr>
          <p:txBody>
            <a:bodyPr wrap="none" lIns="0" tIns="0" rIns="0" bIns="0">
              <a:spAutoFit/>
            </a:bodyPr>
            <a:lstStyle/>
            <a:p>
              <a:r>
                <a:rPr lang="en-AU">
                  <a:solidFill>
                    <a:srgbClr val="000000"/>
                  </a:solidFill>
                </a:rPr>
                <a:t>Castlereagh</a:t>
              </a:r>
              <a:endParaRPr lang="en-AU"/>
            </a:p>
          </p:txBody>
        </p:sp>
        <p:sp>
          <p:nvSpPr>
            <p:cNvPr id="49241" name="Rectangle 89"/>
            <p:cNvSpPr>
              <a:spLocks noChangeArrowheads="1"/>
            </p:cNvSpPr>
            <p:nvPr/>
          </p:nvSpPr>
          <p:spPr bwMode="auto">
            <a:xfrm>
              <a:off x="2566" y="3084"/>
              <a:ext cx="240" cy="173"/>
            </a:xfrm>
            <a:prstGeom prst="rect">
              <a:avLst/>
            </a:prstGeom>
            <a:noFill/>
            <a:ln w="9525">
              <a:noFill/>
              <a:miter lim="800000"/>
              <a:headEnd/>
              <a:tailEnd/>
            </a:ln>
          </p:spPr>
          <p:txBody>
            <a:bodyPr wrap="none" lIns="0" tIns="0" rIns="0" bIns="0">
              <a:spAutoFit/>
            </a:bodyPr>
            <a:lstStyle/>
            <a:p>
              <a:r>
                <a:rPr lang="en-AU">
                  <a:solidFill>
                    <a:srgbClr val="000000"/>
                  </a:solidFill>
                </a:rPr>
                <a:t>640</a:t>
              </a:r>
              <a:endParaRPr lang="en-AU"/>
            </a:p>
          </p:txBody>
        </p:sp>
        <p:sp>
          <p:nvSpPr>
            <p:cNvPr id="49242" name="Rectangle 90"/>
            <p:cNvSpPr>
              <a:spLocks noChangeArrowheads="1"/>
            </p:cNvSpPr>
            <p:nvPr/>
          </p:nvSpPr>
          <p:spPr bwMode="auto">
            <a:xfrm>
              <a:off x="3162" y="3084"/>
              <a:ext cx="240" cy="173"/>
            </a:xfrm>
            <a:prstGeom prst="rect">
              <a:avLst/>
            </a:prstGeom>
            <a:noFill/>
            <a:ln w="9525">
              <a:noFill/>
              <a:miter lim="800000"/>
              <a:headEnd/>
              <a:tailEnd/>
            </a:ln>
          </p:spPr>
          <p:txBody>
            <a:bodyPr wrap="none" lIns="0" tIns="0" rIns="0" bIns="0">
              <a:spAutoFit/>
            </a:bodyPr>
            <a:lstStyle/>
            <a:p>
              <a:r>
                <a:rPr lang="en-AU">
                  <a:solidFill>
                    <a:srgbClr val="000000"/>
                  </a:solidFill>
                </a:rPr>
                <a:t>760</a:t>
              </a:r>
              <a:endParaRPr lang="en-AU"/>
            </a:p>
          </p:txBody>
        </p:sp>
        <p:sp>
          <p:nvSpPr>
            <p:cNvPr id="49243" name="Rectangle 91"/>
            <p:cNvSpPr>
              <a:spLocks noChangeArrowheads="1"/>
            </p:cNvSpPr>
            <p:nvPr/>
          </p:nvSpPr>
          <p:spPr bwMode="auto">
            <a:xfrm>
              <a:off x="3770" y="3083"/>
              <a:ext cx="320" cy="166"/>
            </a:xfrm>
            <a:prstGeom prst="rect">
              <a:avLst/>
            </a:prstGeom>
            <a:solidFill>
              <a:srgbClr val="CDB09A"/>
            </a:solidFill>
            <a:ln w="9525">
              <a:noFill/>
              <a:miter lim="800000"/>
              <a:headEnd/>
              <a:tailEnd/>
            </a:ln>
          </p:spPr>
          <p:txBody>
            <a:bodyPr/>
            <a:lstStyle/>
            <a:p>
              <a:endParaRPr lang="en-AU"/>
            </a:p>
          </p:txBody>
        </p:sp>
        <p:sp>
          <p:nvSpPr>
            <p:cNvPr id="49244" name="Rectangle 92"/>
            <p:cNvSpPr>
              <a:spLocks noChangeArrowheads="1"/>
            </p:cNvSpPr>
            <p:nvPr/>
          </p:nvSpPr>
          <p:spPr bwMode="auto">
            <a:xfrm>
              <a:off x="3770" y="3084"/>
              <a:ext cx="320" cy="173"/>
            </a:xfrm>
            <a:prstGeom prst="rect">
              <a:avLst/>
            </a:prstGeom>
            <a:noFill/>
            <a:ln w="9525">
              <a:noFill/>
              <a:miter lim="800000"/>
              <a:headEnd/>
              <a:tailEnd/>
            </a:ln>
          </p:spPr>
          <p:txBody>
            <a:bodyPr wrap="none" lIns="0" tIns="0" rIns="0" bIns="0">
              <a:spAutoFit/>
            </a:bodyPr>
            <a:lstStyle/>
            <a:p>
              <a:r>
                <a:rPr lang="en-AU">
                  <a:solidFill>
                    <a:srgbClr val="000000"/>
                  </a:solidFill>
                </a:rPr>
                <a:t>1100</a:t>
              </a:r>
              <a:endParaRPr lang="en-AU"/>
            </a:p>
          </p:txBody>
        </p:sp>
        <p:sp>
          <p:nvSpPr>
            <p:cNvPr id="49245" name="Rectangle 93"/>
            <p:cNvSpPr>
              <a:spLocks noChangeArrowheads="1"/>
            </p:cNvSpPr>
            <p:nvPr/>
          </p:nvSpPr>
          <p:spPr bwMode="auto">
            <a:xfrm>
              <a:off x="4460" y="3083"/>
              <a:ext cx="320" cy="166"/>
            </a:xfrm>
            <a:prstGeom prst="rect">
              <a:avLst/>
            </a:prstGeom>
            <a:solidFill>
              <a:srgbClr val="CDB09A"/>
            </a:solidFill>
            <a:ln w="9525">
              <a:noFill/>
              <a:miter lim="800000"/>
              <a:headEnd/>
              <a:tailEnd/>
            </a:ln>
          </p:spPr>
          <p:txBody>
            <a:bodyPr/>
            <a:lstStyle/>
            <a:p>
              <a:endParaRPr lang="en-AU"/>
            </a:p>
          </p:txBody>
        </p:sp>
        <p:sp>
          <p:nvSpPr>
            <p:cNvPr id="49246" name="Rectangle 94"/>
            <p:cNvSpPr>
              <a:spLocks noChangeArrowheads="1"/>
            </p:cNvSpPr>
            <p:nvPr/>
          </p:nvSpPr>
          <p:spPr bwMode="auto">
            <a:xfrm>
              <a:off x="4460" y="3084"/>
              <a:ext cx="320" cy="173"/>
            </a:xfrm>
            <a:prstGeom prst="rect">
              <a:avLst/>
            </a:prstGeom>
            <a:noFill/>
            <a:ln w="9525">
              <a:noFill/>
              <a:miter lim="800000"/>
              <a:headEnd/>
              <a:tailEnd/>
            </a:ln>
          </p:spPr>
          <p:txBody>
            <a:bodyPr wrap="none" lIns="0" tIns="0" rIns="0" bIns="0">
              <a:spAutoFit/>
            </a:bodyPr>
            <a:lstStyle/>
            <a:p>
              <a:r>
                <a:rPr lang="en-AU">
                  <a:solidFill>
                    <a:srgbClr val="000000"/>
                  </a:solidFill>
                </a:rPr>
                <a:t>1230</a:t>
              </a:r>
              <a:endParaRPr lang="en-AU"/>
            </a:p>
          </p:txBody>
        </p:sp>
        <p:sp>
          <p:nvSpPr>
            <p:cNvPr id="49247" name="Rectangle 95"/>
            <p:cNvSpPr>
              <a:spLocks noChangeArrowheads="1"/>
            </p:cNvSpPr>
            <p:nvPr/>
          </p:nvSpPr>
          <p:spPr bwMode="auto">
            <a:xfrm>
              <a:off x="838" y="3297"/>
              <a:ext cx="416" cy="173"/>
            </a:xfrm>
            <a:prstGeom prst="rect">
              <a:avLst/>
            </a:prstGeom>
            <a:noFill/>
            <a:ln w="9525">
              <a:noFill/>
              <a:miter lim="800000"/>
              <a:headEnd/>
              <a:tailEnd/>
            </a:ln>
          </p:spPr>
          <p:txBody>
            <a:bodyPr wrap="none" lIns="0" tIns="0" rIns="0" bIns="0">
              <a:spAutoFit/>
            </a:bodyPr>
            <a:lstStyle/>
            <a:p>
              <a:r>
                <a:rPr lang="en-AU">
                  <a:solidFill>
                    <a:srgbClr val="000000"/>
                  </a:solidFill>
                </a:rPr>
                <a:t>Namoi</a:t>
              </a:r>
              <a:endParaRPr lang="en-AU"/>
            </a:p>
          </p:txBody>
        </p:sp>
        <p:sp>
          <p:nvSpPr>
            <p:cNvPr id="49248" name="Rectangle 96"/>
            <p:cNvSpPr>
              <a:spLocks noChangeArrowheads="1"/>
            </p:cNvSpPr>
            <p:nvPr/>
          </p:nvSpPr>
          <p:spPr bwMode="auto">
            <a:xfrm>
              <a:off x="2566" y="3297"/>
              <a:ext cx="240" cy="173"/>
            </a:xfrm>
            <a:prstGeom prst="rect">
              <a:avLst/>
            </a:prstGeom>
            <a:noFill/>
            <a:ln w="9525">
              <a:noFill/>
              <a:miter lim="800000"/>
              <a:headEnd/>
              <a:tailEnd/>
            </a:ln>
          </p:spPr>
          <p:txBody>
            <a:bodyPr wrap="none" lIns="0" tIns="0" rIns="0" bIns="0">
              <a:spAutoFit/>
            </a:bodyPr>
            <a:lstStyle/>
            <a:p>
              <a:r>
                <a:rPr lang="en-AU">
                  <a:solidFill>
                    <a:srgbClr val="000000"/>
                  </a:solidFill>
                </a:rPr>
                <a:t>680</a:t>
              </a:r>
              <a:endParaRPr lang="en-AU"/>
            </a:p>
          </p:txBody>
        </p:sp>
        <p:sp>
          <p:nvSpPr>
            <p:cNvPr id="49249" name="Rectangle 97"/>
            <p:cNvSpPr>
              <a:spLocks noChangeArrowheads="1"/>
            </p:cNvSpPr>
            <p:nvPr/>
          </p:nvSpPr>
          <p:spPr bwMode="auto">
            <a:xfrm>
              <a:off x="3082" y="3296"/>
              <a:ext cx="319" cy="166"/>
            </a:xfrm>
            <a:prstGeom prst="rect">
              <a:avLst/>
            </a:prstGeom>
            <a:solidFill>
              <a:srgbClr val="CDB09A"/>
            </a:solidFill>
            <a:ln w="9525">
              <a:noFill/>
              <a:miter lim="800000"/>
              <a:headEnd/>
              <a:tailEnd/>
            </a:ln>
          </p:spPr>
          <p:txBody>
            <a:bodyPr/>
            <a:lstStyle/>
            <a:p>
              <a:endParaRPr lang="en-AU"/>
            </a:p>
          </p:txBody>
        </p:sp>
        <p:sp>
          <p:nvSpPr>
            <p:cNvPr id="49250" name="Rectangle 98"/>
            <p:cNvSpPr>
              <a:spLocks noChangeArrowheads="1"/>
            </p:cNvSpPr>
            <p:nvPr/>
          </p:nvSpPr>
          <p:spPr bwMode="auto">
            <a:xfrm>
              <a:off x="3082" y="3297"/>
              <a:ext cx="320" cy="173"/>
            </a:xfrm>
            <a:prstGeom prst="rect">
              <a:avLst/>
            </a:prstGeom>
            <a:noFill/>
            <a:ln w="9525">
              <a:noFill/>
              <a:miter lim="800000"/>
              <a:headEnd/>
              <a:tailEnd/>
            </a:ln>
          </p:spPr>
          <p:txBody>
            <a:bodyPr wrap="none" lIns="0" tIns="0" rIns="0" bIns="0">
              <a:spAutoFit/>
            </a:bodyPr>
            <a:lstStyle/>
            <a:p>
              <a:r>
                <a:rPr lang="en-AU">
                  <a:solidFill>
                    <a:srgbClr val="000000"/>
                  </a:solidFill>
                </a:rPr>
                <a:t>1050</a:t>
              </a:r>
              <a:endParaRPr lang="en-AU"/>
            </a:p>
          </p:txBody>
        </p:sp>
        <p:sp>
          <p:nvSpPr>
            <p:cNvPr id="49251" name="Rectangle 99"/>
            <p:cNvSpPr>
              <a:spLocks noChangeArrowheads="1"/>
            </p:cNvSpPr>
            <p:nvPr/>
          </p:nvSpPr>
          <p:spPr bwMode="auto">
            <a:xfrm>
              <a:off x="3770" y="3296"/>
              <a:ext cx="320" cy="166"/>
            </a:xfrm>
            <a:prstGeom prst="rect">
              <a:avLst/>
            </a:prstGeom>
            <a:solidFill>
              <a:srgbClr val="CDB09A"/>
            </a:solidFill>
            <a:ln w="9525">
              <a:noFill/>
              <a:miter lim="800000"/>
              <a:headEnd/>
              <a:tailEnd/>
            </a:ln>
          </p:spPr>
          <p:txBody>
            <a:bodyPr/>
            <a:lstStyle/>
            <a:p>
              <a:endParaRPr lang="en-AU"/>
            </a:p>
          </p:txBody>
        </p:sp>
        <p:sp>
          <p:nvSpPr>
            <p:cNvPr id="49252" name="Rectangle 100"/>
            <p:cNvSpPr>
              <a:spLocks noChangeArrowheads="1"/>
            </p:cNvSpPr>
            <p:nvPr/>
          </p:nvSpPr>
          <p:spPr bwMode="auto">
            <a:xfrm>
              <a:off x="3770" y="3297"/>
              <a:ext cx="320" cy="173"/>
            </a:xfrm>
            <a:prstGeom prst="rect">
              <a:avLst/>
            </a:prstGeom>
            <a:noFill/>
            <a:ln w="9525">
              <a:noFill/>
              <a:miter lim="800000"/>
              <a:headEnd/>
              <a:tailEnd/>
            </a:ln>
          </p:spPr>
          <p:txBody>
            <a:bodyPr wrap="none" lIns="0" tIns="0" rIns="0" bIns="0">
              <a:spAutoFit/>
            </a:bodyPr>
            <a:lstStyle/>
            <a:p>
              <a:r>
                <a:rPr lang="en-AU">
                  <a:solidFill>
                    <a:srgbClr val="000000"/>
                  </a:solidFill>
                </a:rPr>
                <a:t>1280</a:t>
              </a:r>
              <a:endParaRPr lang="en-AU"/>
            </a:p>
          </p:txBody>
        </p:sp>
        <p:sp>
          <p:nvSpPr>
            <p:cNvPr id="49253" name="Rectangle 101"/>
            <p:cNvSpPr>
              <a:spLocks noChangeArrowheads="1"/>
            </p:cNvSpPr>
            <p:nvPr/>
          </p:nvSpPr>
          <p:spPr bwMode="auto">
            <a:xfrm>
              <a:off x="4460" y="3296"/>
              <a:ext cx="320" cy="166"/>
            </a:xfrm>
            <a:prstGeom prst="rect">
              <a:avLst/>
            </a:prstGeom>
            <a:solidFill>
              <a:srgbClr val="FF0000"/>
            </a:solidFill>
            <a:ln w="9525">
              <a:noFill/>
              <a:miter lim="800000"/>
              <a:headEnd/>
              <a:tailEnd/>
            </a:ln>
          </p:spPr>
          <p:txBody>
            <a:bodyPr/>
            <a:lstStyle/>
            <a:p>
              <a:endParaRPr lang="en-AU"/>
            </a:p>
          </p:txBody>
        </p:sp>
        <p:sp>
          <p:nvSpPr>
            <p:cNvPr id="49254" name="Rectangle 102"/>
            <p:cNvSpPr>
              <a:spLocks noChangeArrowheads="1"/>
            </p:cNvSpPr>
            <p:nvPr/>
          </p:nvSpPr>
          <p:spPr bwMode="auto">
            <a:xfrm>
              <a:off x="4460" y="3297"/>
              <a:ext cx="320" cy="173"/>
            </a:xfrm>
            <a:prstGeom prst="rect">
              <a:avLst/>
            </a:prstGeom>
            <a:noFill/>
            <a:ln w="9525">
              <a:noFill/>
              <a:miter lim="800000"/>
              <a:headEnd/>
              <a:tailEnd/>
            </a:ln>
          </p:spPr>
          <p:txBody>
            <a:bodyPr wrap="none" lIns="0" tIns="0" rIns="0" bIns="0">
              <a:spAutoFit/>
            </a:bodyPr>
            <a:lstStyle/>
            <a:p>
              <a:r>
                <a:rPr lang="en-AU">
                  <a:solidFill>
                    <a:srgbClr val="000000"/>
                  </a:solidFill>
                </a:rPr>
                <a:t>1550</a:t>
              </a:r>
              <a:endParaRPr lang="en-AU"/>
            </a:p>
          </p:txBody>
        </p:sp>
        <p:sp>
          <p:nvSpPr>
            <p:cNvPr id="49255" name="Rectangle 103"/>
            <p:cNvSpPr>
              <a:spLocks noChangeArrowheads="1"/>
            </p:cNvSpPr>
            <p:nvPr/>
          </p:nvSpPr>
          <p:spPr bwMode="auto">
            <a:xfrm>
              <a:off x="838" y="3511"/>
              <a:ext cx="448" cy="173"/>
            </a:xfrm>
            <a:prstGeom prst="rect">
              <a:avLst/>
            </a:prstGeom>
            <a:noFill/>
            <a:ln w="9525">
              <a:noFill/>
              <a:miter lim="800000"/>
              <a:headEnd/>
              <a:tailEnd/>
            </a:ln>
          </p:spPr>
          <p:txBody>
            <a:bodyPr wrap="none" lIns="0" tIns="0" rIns="0" bIns="0">
              <a:spAutoFit/>
            </a:bodyPr>
            <a:lstStyle/>
            <a:p>
              <a:r>
                <a:rPr lang="en-AU">
                  <a:solidFill>
                    <a:srgbClr val="000000"/>
                  </a:solidFill>
                </a:rPr>
                <a:t>Gwydir</a:t>
              </a:r>
              <a:endParaRPr lang="en-AU"/>
            </a:p>
          </p:txBody>
        </p:sp>
        <p:sp>
          <p:nvSpPr>
            <p:cNvPr id="49256" name="Rectangle 104"/>
            <p:cNvSpPr>
              <a:spLocks noChangeArrowheads="1"/>
            </p:cNvSpPr>
            <p:nvPr/>
          </p:nvSpPr>
          <p:spPr bwMode="auto">
            <a:xfrm>
              <a:off x="2566" y="3511"/>
              <a:ext cx="240" cy="173"/>
            </a:xfrm>
            <a:prstGeom prst="rect">
              <a:avLst/>
            </a:prstGeom>
            <a:noFill/>
            <a:ln w="9525">
              <a:noFill/>
              <a:miter lim="800000"/>
              <a:headEnd/>
              <a:tailEnd/>
            </a:ln>
          </p:spPr>
          <p:txBody>
            <a:bodyPr wrap="none" lIns="0" tIns="0" rIns="0" bIns="0">
              <a:spAutoFit/>
            </a:bodyPr>
            <a:lstStyle/>
            <a:p>
              <a:r>
                <a:rPr lang="en-AU">
                  <a:solidFill>
                    <a:srgbClr val="000000"/>
                  </a:solidFill>
                </a:rPr>
                <a:t>560</a:t>
              </a:r>
              <a:endParaRPr lang="en-AU"/>
            </a:p>
          </p:txBody>
        </p:sp>
        <p:sp>
          <p:nvSpPr>
            <p:cNvPr id="49257" name="Rectangle 105"/>
            <p:cNvSpPr>
              <a:spLocks noChangeArrowheads="1"/>
            </p:cNvSpPr>
            <p:nvPr/>
          </p:nvSpPr>
          <p:spPr bwMode="auto">
            <a:xfrm>
              <a:off x="3162" y="3511"/>
              <a:ext cx="240" cy="173"/>
            </a:xfrm>
            <a:prstGeom prst="rect">
              <a:avLst/>
            </a:prstGeom>
            <a:noFill/>
            <a:ln w="9525">
              <a:noFill/>
              <a:miter lim="800000"/>
              <a:headEnd/>
              <a:tailEnd/>
            </a:ln>
          </p:spPr>
          <p:txBody>
            <a:bodyPr wrap="none" lIns="0" tIns="0" rIns="0" bIns="0">
              <a:spAutoFit/>
            </a:bodyPr>
            <a:lstStyle/>
            <a:p>
              <a:r>
                <a:rPr lang="en-AU">
                  <a:solidFill>
                    <a:srgbClr val="000000"/>
                  </a:solidFill>
                </a:rPr>
                <a:t>600</a:t>
              </a:r>
              <a:endParaRPr lang="en-AU"/>
            </a:p>
          </p:txBody>
        </p:sp>
        <p:sp>
          <p:nvSpPr>
            <p:cNvPr id="49258" name="Rectangle 106"/>
            <p:cNvSpPr>
              <a:spLocks noChangeArrowheads="1"/>
            </p:cNvSpPr>
            <p:nvPr/>
          </p:nvSpPr>
          <p:spPr bwMode="auto">
            <a:xfrm>
              <a:off x="3851" y="3511"/>
              <a:ext cx="240" cy="173"/>
            </a:xfrm>
            <a:prstGeom prst="rect">
              <a:avLst/>
            </a:prstGeom>
            <a:noFill/>
            <a:ln w="9525">
              <a:noFill/>
              <a:miter lim="800000"/>
              <a:headEnd/>
              <a:tailEnd/>
            </a:ln>
          </p:spPr>
          <p:txBody>
            <a:bodyPr wrap="none" lIns="0" tIns="0" rIns="0" bIns="0">
              <a:spAutoFit/>
            </a:bodyPr>
            <a:lstStyle/>
            <a:p>
              <a:r>
                <a:rPr lang="en-AU">
                  <a:solidFill>
                    <a:srgbClr val="000000"/>
                  </a:solidFill>
                </a:rPr>
                <a:t>700</a:t>
              </a:r>
              <a:endParaRPr lang="en-AU"/>
            </a:p>
          </p:txBody>
        </p:sp>
        <p:sp>
          <p:nvSpPr>
            <p:cNvPr id="49259" name="Rectangle 107"/>
            <p:cNvSpPr>
              <a:spLocks noChangeArrowheads="1"/>
            </p:cNvSpPr>
            <p:nvPr/>
          </p:nvSpPr>
          <p:spPr bwMode="auto">
            <a:xfrm>
              <a:off x="4541" y="3511"/>
              <a:ext cx="240" cy="173"/>
            </a:xfrm>
            <a:prstGeom prst="rect">
              <a:avLst/>
            </a:prstGeom>
            <a:noFill/>
            <a:ln w="9525">
              <a:noFill/>
              <a:miter lim="800000"/>
              <a:headEnd/>
              <a:tailEnd/>
            </a:ln>
          </p:spPr>
          <p:txBody>
            <a:bodyPr wrap="none" lIns="0" tIns="0" rIns="0" bIns="0">
              <a:spAutoFit/>
            </a:bodyPr>
            <a:lstStyle/>
            <a:p>
              <a:r>
                <a:rPr lang="en-AU">
                  <a:solidFill>
                    <a:srgbClr val="000000"/>
                  </a:solidFill>
                </a:rPr>
                <a:t>740</a:t>
              </a:r>
              <a:endParaRPr lang="en-AU"/>
            </a:p>
          </p:txBody>
        </p:sp>
        <p:sp>
          <p:nvSpPr>
            <p:cNvPr id="49260" name="Rectangle 108"/>
            <p:cNvSpPr>
              <a:spLocks noChangeArrowheads="1"/>
            </p:cNvSpPr>
            <p:nvPr/>
          </p:nvSpPr>
          <p:spPr bwMode="auto">
            <a:xfrm>
              <a:off x="838" y="3724"/>
              <a:ext cx="624" cy="173"/>
            </a:xfrm>
            <a:prstGeom prst="rect">
              <a:avLst/>
            </a:prstGeom>
            <a:noFill/>
            <a:ln w="9525">
              <a:noFill/>
              <a:miter lim="800000"/>
              <a:headEnd/>
              <a:tailEnd/>
            </a:ln>
          </p:spPr>
          <p:txBody>
            <a:bodyPr wrap="none" lIns="0" tIns="0" rIns="0" bIns="0">
              <a:spAutoFit/>
            </a:bodyPr>
            <a:lstStyle/>
            <a:p>
              <a:r>
                <a:rPr lang="en-AU">
                  <a:solidFill>
                    <a:srgbClr val="000000"/>
                  </a:solidFill>
                </a:rPr>
                <a:t>Macintyre</a:t>
              </a:r>
              <a:endParaRPr lang="en-AU"/>
            </a:p>
          </p:txBody>
        </p:sp>
        <p:sp>
          <p:nvSpPr>
            <p:cNvPr id="49261" name="Rectangle 109"/>
            <p:cNvSpPr>
              <a:spLocks noChangeArrowheads="1"/>
            </p:cNvSpPr>
            <p:nvPr/>
          </p:nvSpPr>
          <p:spPr bwMode="auto">
            <a:xfrm>
              <a:off x="2566" y="3724"/>
              <a:ext cx="240" cy="173"/>
            </a:xfrm>
            <a:prstGeom prst="rect">
              <a:avLst/>
            </a:prstGeom>
            <a:noFill/>
            <a:ln w="9525">
              <a:noFill/>
              <a:miter lim="800000"/>
              <a:headEnd/>
              <a:tailEnd/>
            </a:ln>
          </p:spPr>
          <p:txBody>
            <a:bodyPr wrap="none" lIns="0" tIns="0" rIns="0" bIns="0">
              <a:spAutoFit/>
            </a:bodyPr>
            <a:lstStyle/>
            <a:p>
              <a:r>
                <a:rPr lang="en-AU">
                  <a:solidFill>
                    <a:srgbClr val="000000"/>
                  </a:solidFill>
                </a:rPr>
                <a:t>450</a:t>
              </a:r>
              <a:endParaRPr lang="en-AU"/>
            </a:p>
          </p:txBody>
        </p:sp>
        <p:sp>
          <p:nvSpPr>
            <p:cNvPr id="49262" name="Rectangle 110"/>
            <p:cNvSpPr>
              <a:spLocks noChangeArrowheads="1"/>
            </p:cNvSpPr>
            <p:nvPr/>
          </p:nvSpPr>
          <p:spPr bwMode="auto">
            <a:xfrm>
              <a:off x="3162" y="3724"/>
              <a:ext cx="240" cy="173"/>
            </a:xfrm>
            <a:prstGeom prst="rect">
              <a:avLst/>
            </a:prstGeom>
            <a:noFill/>
            <a:ln w="9525">
              <a:noFill/>
              <a:miter lim="800000"/>
              <a:headEnd/>
              <a:tailEnd/>
            </a:ln>
          </p:spPr>
          <p:txBody>
            <a:bodyPr wrap="none" lIns="0" tIns="0" rIns="0" bIns="0">
              <a:spAutoFit/>
            </a:bodyPr>
            <a:lstStyle/>
            <a:p>
              <a:r>
                <a:rPr lang="en-AU">
                  <a:solidFill>
                    <a:srgbClr val="000000"/>
                  </a:solidFill>
                </a:rPr>
                <a:t>450</a:t>
              </a:r>
              <a:endParaRPr lang="en-AU"/>
            </a:p>
          </p:txBody>
        </p:sp>
        <p:sp>
          <p:nvSpPr>
            <p:cNvPr id="49263" name="Rectangle 111"/>
            <p:cNvSpPr>
              <a:spLocks noChangeArrowheads="1"/>
            </p:cNvSpPr>
            <p:nvPr/>
          </p:nvSpPr>
          <p:spPr bwMode="auto">
            <a:xfrm>
              <a:off x="3851" y="3724"/>
              <a:ext cx="240" cy="173"/>
            </a:xfrm>
            <a:prstGeom prst="rect">
              <a:avLst/>
            </a:prstGeom>
            <a:noFill/>
            <a:ln w="9525">
              <a:noFill/>
              <a:miter lim="800000"/>
              <a:headEnd/>
              <a:tailEnd/>
            </a:ln>
          </p:spPr>
          <p:txBody>
            <a:bodyPr wrap="none" lIns="0" tIns="0" rIns="0" bIns="0">
              <a:spAutoFit/>
            </a:bodyPr>
            <a:lstStyle/>
            <a:p>
              <a:r>
                <a:rPr lang="en-AU">
                  <a:solidFill>
                    <a:srgbClr val="000000"/>
                  </a:solidFill>
                </a:rPr>
                <a:t>450</a:t>
              </a:r>
              <a:endParaRPr lang="en-AU"/>
            </a:p>
          </p:txBody>
        </p:sp>
        <p:sp>
          <p:nvSpPr>
            <p:cNvPr id="49264" name="Rectangle 112"/>
            <p:cNvSpPr>
              <a:spLocks noChangeArrowheads="1"/>
            </p:cNvSpPr>
            <p:nvPr/>
          </p:nvSpPr>
          <p:spPr bwMode="auto">
            <a:xfrm>
              <a:off x="4541" y="3724"/>
              <a:ext cx="240" cy="173"/>
            </a:xfrm>
            <a:prstGeom prst="rect">
              <a:avLst/>
            </a:prstGeom>
            <a:noFill/>
            <a:ln w="9525">
              <a:noFill/>
              <a:miter lim="800000"/>
              <a:headEnd/>
              <a:tailEnd/>
            </a:ln>
          </p:spPr>
          <p:txBody>
            <a:bodyPr wrap="none" lIns="0" tIns="0" rIns="0" bIns="0">
              <a:spAutoFit/>
            </a:bodyPr>
            <a:lstStyle/>
            <a:p>
              <a:r>
                <a:rPr lang="en-AU">
                  <a:solidFill>
                    <a:srgbClr val="000000"/>
                  </a:solidFill>
                </a:rPr>
                <a:t>450</a:t>
              </a:r>
              <a:endParaRPr lang="en-AU"/>
            </a:p>
          </p:txBody>
        </p:sp>
        <p:sp>
          <p:nvSpPr>
            <p:cNvPr id="49265" name="Rectangle 113"/>
            <p:cNvSpPr>
              <a:spLocks noChangeArrowheads="1"/>
            </p:cNvSpPr>
            <p:nvPr/>
          </p:nvSpPr>
          <p:spPr bwMode="auto">
            <a:xfrm>
              <a:off x="792" y="3914"/>
              <a:ext cx="1317" cy="4"/>
            </a:xfrm>
            <a:prstGeom prst="rect">
              <a:avLst/>
            </a:prstGeom>
            <a:solidFill>
              <a:srgbClr val="000000"/>
            </a:solidFill>
            <a:ln w="9525">
              <a:noFill/>
              <a:miter lim="800000"/>
              <a:headEnd/>
              <a:tailEnd/>
            </a:ln>
          </p:spPr>
          <p:txBody>
            <a:bodyPr/>
            <a:lstStyle/>
            <a:p>
              <a:endParaRPr lang="en-AU"/>
            </a:p>
          </p:txBody>
        </p:sp>
        <p:sp>
          <p:nvSpPr>
            <p:cNvPr id="49266" name="Line 114"/>
            <p:cNvSpPr>
              <a:spLocks noChangeShapeType="1"/>
            </p:cNvSpPr>
            <p:nvPr/>
          </p:nvSpPr>
          <p:spPr bwMode="auto">
            <a:xfrm>
              <a:off x="792" y="3914"/>
              <a:ext cx="1317" cy="1"/>
            </a:xfrm>
            <a:prstGeom prst="line">
              <a:avLst/>
            </a:prstGeom>
            <a:noFill/>
            <a:ln w="0">
              <a:solidFill>
                <a:srgbClr val="000000"/>
              </a:solidFill>
              <a:round/>
              <a:headEnd/>
              <a:tailEnd/>
            </a:ln>
          </p:spPr>
          <p:txBody>
            <a:bodyPr/>
            <a:lstStyle/>
            <a:p>
              <a:endParaRPr lang="en-AU"/>
            </a:p>
          </p:txBody>
        </p:sp>
        <p:sp>
          <p:nvSpPr>
            <p:cNvPr id="49268" name="Line 116"/>
            <p:cNvSpPr>
              <a:spLocks noChangeShapeType="1"/>
            </p:cNvSpPr>
            <p:nvPr/>
          </p:nvSpPr>
          <p:spPr bwMode="auto">
            <a:xfrm>
              <a:off x="2109" y="3914"/>
              <a:ext cx="3" cy="1"/>
            </a:xfrm>
            <a:prstGeom prst="line">
              <a:avLst/>
            </a:prstGeom>
            <a:noFill/>
            <a:ln w="0">
              <a:solidFill>
                <a:srgbClr val="000000"/>
              </a:solidFill>
              <a:round/>
              <a:headEnd/>
              <a:tailEnd/>
            </a:ln>
          </p:spPr>
          <p:txBody>
            <a:bodyPr/>
            <a:lstStyle/>
            <a:p>
              <a:endParaRPr lang="en-AU"/>
            </a:p>
          </p:txBody>
        </p:sp>
        <p:sp>
          <p:nvSpPr>
            <p:cNvPr id="49269" name="Line 117"/>
            <p:cNvSpPr>
              <a:spLocks noChangeShapeType="1"/>
            </p:cNvSpPr>
            <p:nvPr/>
          </p:nvSpPr>
          <p:spPr bwMode="auto">
            <a:xfrm>
              <a:off x="2109" y="3914"/>
              <a:ext cx="1" cy="4"/>
            </a:xfrm>
            <a:prstGeom prst="line">
              <a:avLst/>
            </a:prstGeom>
            <a:noFill/>
            <a:ln w="0">
              <a:solidFill>
                <a:srgbClr val="000000"/>
              </a:solidFill>
              <a:round/>
              <a:headEnd/>
              <a:tailEnd/>
            </a:ln>
          </p:spPr>
          <p:txBody>
            <a:bodyPr/>
            <a:lstStyle/>
            <a:p>
              <a:endParaRPr lang="en-AU"/>
            </a:p>
          </p:txBody>
        </p:sp>
        <p:sp>
          <p:nvSpPr>
            <p:cNvPr id="49270" name="Rectangle 118"/>
            <p:cNvSpPr>
              <a:spLocks noChangeArrowheads="1"/>
            </p:cNvSpPr>
            <p:nvPr/>
          </p:nvSpPr>
          <p:spPr bwMode="auto">
            <a:xfrm>
              <a:off x="2112" y="3914"/>
              <a:ext cx="733" cy="4"/>
            </a:xfrm>
            <a:prstGeom prst="rect">
              <a:avLst/>
            </a:prstGeom>
            <a:solidFill>
              <a:srgbClr val="000000"/>
            </a:solidFill>
            <a:ln w="9525">
              <a:noFill/>
              <a:miter lim="800000"/>
              <a:headEnd/>
              <a:tailEnd/>
            </a:ln>
          </p:spPr>
          <p:txBody>
            <a:bodyPr/>
            <a:lstStyle/>
            <a:p>
              <a:endParaRPr lang="en-AU"/>
            </a:p>
          </p:txBody>
        </p:sp>
        <p:sp>
          <p:nvSpPr>
            <p:cNvPr id="49271" name="Line 119"/>
            <p:cNvSpPr>
              <a:spLocks noChangeShapeType="1"/>
            </p:cNvSpPr>
            <p:nvPr/>
          </p:nvSpPr>
          <p:spPr bwMode="auto">
            <a:xfrm>
              <a:off x="2112" y="3914"/>
              <a:ext cx="733" cy="1"/>
            </a:xfrm>
            <a:prstGeom prst="line">
              <a:avLst/>
            </a:prstGeom>
            <a:noFill/>
            <a:ln w="0">
              <a:solidFill>
                <a:srgbClr val="000000"/>
              </a:solidFill>
              <a:round/>
              <a:headEnd/>
              <a:tailEnd/>
            </a:ln>
          </p:spPr>
          <p:txBody>
            <a:bodyPr/>
            <a:lstStyle/>
            <a:p>
              <a:endParaRPr lang="en-AU"/>
            </a:p>
          </p:txBody>
        </p:sp>
        <p:sp>
          <p:nvSpPr>
            <p:cNvPr id="49273" name="Line 121"/>
            <p:cNvSpPr>
              <a:spLocks noChangeShapeType="1"/>
            </p:cNvSpPr>
            <p:nvPr/>
          </p:nvSpPr>
          <p:spPr bwMode="auto">
            <a:xfrm>
              <a:off x="2845" y="3914"/>
              <a:ext cx="4" cy="1"/>
            </a:xfrm>
            <a:prstGeom prst="line">
              <a:avLst/>
            </a:prstGeom>
            <a:noFill/>
            <a:ln w="0">
              <a:solidFill>
                <a:srgbClr val="000000"/>
              </a:solidFill>
              <a:round/>
              <a:headEnd/>
              <a:tailEnd/>
            </a:ln>
          </p:spPr>
          <p:txBody>
            <a:bodyPr/>
            <a:lstStyle/>
            <a:p>
              <a:endParaRPr lang="en-AU"/>
            </a:p>
          </p:txBody>
        </p:sp>
        <p:sp>
          <p:nvSpPr>
            <p:cNvPr id="49274" name="Line 122"/>
            <p:cNvSpPr>
              <a:spLocks noChangeShapeType="1"/>
            </p:cNvSpPr>
            <p:nvPr/>
          </p:nvSpPr>
          <p:spPr bwMode="auto">
            <a:xfrm>
              <a:off x="2845" y="3914"/>
              <a:ext cx="1" cy="4"/>
            </a:xfrm>
            <a:prstGeom prst="line">
              <a:avLst/>
            </a:prstGeom>
            <a:noFill/>
            <a:ln w="0">
              <a:solidFill>
                <a:srgbClr val="000000"/>
              </a:solidFill>
              <a:round/>
              <a:headEnd/>
              <a:tailEnd/>
            </a:ln>
          </p:spPr>
          <p:txBody>
            <a:bodyPr/>
            <a:lstStyle/>
            <a:p>
              <a:endParaRPr lang="en-AU"/>
            </a:p>
          </p:txBody>
        </p:sp>
        <p:sp>
          <p:nvSpPr>
            <p:cNvPr id="49275" name="Rectangle 123"/>
            <p:cNvSpPr>
              <a:spLocks noChangeArrowheads="1"/>
            </p:cNvSpPr>
            <p:nvPr/>
          </p:nvSpPr>
          <p:spPr bwMode="auto">
            <a:xfrm>
              <a:off x="2849" y="3914"/>
              <a:ext cx="592" cy="4"/>
            </a:xfrm>
            <a:prstGeom prst="rect">
              <a:avLst/>
            </a:prstGeom>
            <a:solidFill>
              <a:srgbClr val="000000"/>
            </a:solidFill>
            <a:ln w="9525">
              <a:noFill/>
              <a:miter lim="800000"/>
              <a:headEnd/>
              <a:tailEnd/>
            </a:ln>
          </p:spPr>
          <p:txBody>
            <a:bodyPr/>
            <a:lstStyle/>
            <a:p>
              <a:endParaRPr lang="en-AU"/>
            </a:p>
          </p:txBody>
        </p:sp>
        <p:sp>
          <p:nvSpPr>
            <p:cNvPr id="49276" name="Line 124"/>
            <p:cNvSpPr>
              <a:spLocks noChangeShapeType="1"/>
            </p:cNvSpPr>
            <p:nvPr/>
          </p:nvSpPr>
          <p:spPr bwMode="auto">
            <a:xfrm>
              <a:off x="2849" y="3914"/>
              <a:ext cx="592" cy="1"/>
            </a:xfrm>
            <a:prstGeom prst="line">
              <a:avLst/>
            </a:prstGeom>
            <a:noFill/>
            <a:ln w="0">
              <a:solidFill>
                <a:srgbClr val="000000"/>
              </a:solidFill>
              <a:round/>
              <a:headEnd/>
              <a:tailEnd/>
            </a:ln>
          </p:spPr>
          <p:txBody>
            <a:bodyPr/>
            <a:lstStyle/>
            <a:p>
              <a:endParaRPr lang="en-AU"/>
            </a:p>
          </p:txBody>
        </p:sp>
        <p:sp>
          <p:nvSpPr>
            <p:cNvPr id="49278" name="Line 126"/>
            <p:cNvSpPr>
              <a:spLocks noChangeShapeType="1"/>
            </p:cNvSpPr>
            <p:nvPr/>
          </p:nvSpPr>
          <p:spPr bwMode="auto">
            <a:xfrm>
              <a:off x="3441" y="3914"/>
              <a:ext cx="4" cy="1"/>
            </a:xfrm>
            <a:prstGeom prst="line">
              <a:avLst/>
            </a:prstGeom>
            <a:noFill/>
            <a:ln w="0">
              <a:solidFill>
                <a:srgbClr val="000000"/>
              </a:solidFill>
              <a:round/>
              <a:headEnd/>
              <a:tailEnd/>
            </a:ln>
          </p:spPr>
          <p:txBody>
            <a:bodyPr/>
            <a:lstStyle/>
            <a:p>
              <a:endParaRPr lang="en-AU"/>
            </a:p>
          </p:txBody>
        </p:sp>
        <p:sp>
          <p:nvSpPr>
            <p:cNvPr id="49279" name="Line 127"/>
            <p:cNvSpPr>
              <a:spLocks noChangeShapeType="1"/>
            </p:cNvSpPr>
            <p:nvPr/>
          </p:nvSpPr>
          <p:spPr bwMode="auto">
            <a:xfrm>
              <a:off x="3441" y="3914"/>
              <a:ext cx="1" cy="4"/>
            </a:xfrm>
            <a:prstGeom prst="line">
              <a:avLst/>
            </a:prstGeom>
            <a:noFill/>
            <a:ln w="0">
              <a:solidFill>
                <a:srgbClr val="000000"/>
              </a:solidFill>
              <a:round/>
              <a:headEnd/>
              <a:tailEnd/>
            </a:ln>
          </p:spPr>
          <p:txBody>
            <a:bodyPr/>
            <a:lstStyle/>
            <a:p>
              <a:endParaRPr lang="en-AU"/>
            </a:p>
          </p:txBody>
        </p:sp>
        <p:sp>
          <p:nvSpPr>
            <p:cNvPr id="49280" name="Rectangle 128"/>
            <p:cNvSpPr>
              <a:spLocks noChangeArrowheads="1"/>
            </p:cNvSpPr>
            <p:nvPr/>
          </p:nvSpPr>
          <p:spPr bwMode="auto">
            <a:xfrm>
              <a:off x="3445" y="3914"/>
              <a:ext cx="685" cy="4"/>
            </a:xfrm>
            <a:prstGeom prst="rect">
              <a:avLst/>
            </a:prstGeom>
            <a:solidFill>
              <a:srgbClr val="000000"/>
            </a:solidFill>
            <a:ln w="9525">
              <a:noFill/>
              <a:miter lim="800000"/>
              <a:headEnd/>
              <a:tailEnd/>
            </a:ln>
          </p:spPr>
          <p:txBody>
            <a:bodyPr/>
            <a:lstStyle/>
            <a:p>
              <a:endParaRPr lang="en-AU"/>
            </a:p>
          </p:txBody>
        </p:sp>
        <p:sp>
          <p:nvSpPr>
            <p:cNvPr id="49281" name="Line 129"/>
            <p:cNvSpPr>
              <a:spLocks noChangeShapeType="1"/>
            </p:cNvSpPr>
            <p:nvPr/>
          </p:nvSpPr>
          <p:spPr bwMode="auto">
            <a:xfrm>
              <a:off x="3445" y="3914"/>
              <a:ext cx="685" cy="1"/>
            </a:xfrm>
            <a:prstGeom prst="line">
              <a:avLst/>
            </a:prstGeom>
            <a:noFill/>
            <a:ln w="0">
              <a:solidFill>
                <a:srgbClr val="000000"/>
              </a:solidFill>
              <a:round/>
              <a:headEnd/>
              <a:tailEnd/>
            </a:ln>
          </p:spPr>
          <p:txBody>
            <a:bodyPr/>
            <a:lstStyle/>
            <a:p>
              <a:endParaRPr lang="en-AU"/>
            </a:p>
          </p:txBody>
        </p:sp>
        <p:sp>
          <p:nvSpPr>
            <p:cNvPr id="49282" name="Rectangle 130"/>
            <p:cNvSpPr>
              <a:spLocks noChangeArrowheads="1"/>
            </p:cNvSpPr>
            <p:nvPr/>
          </p:nvSpPr>
          <p:spPr bwMode="auto">
            <a:xfrm>
              <a:off x="4130" y="3914"/>
              <a:ext cx="4" cy="4"/>
            </a:xfrm>
            <a:prstGeom prst="rect">
              <a:avLst/>
            </a:prstGeom>
            <a:solidFill>
              <a:srgbClr val="000000"/>
            </a:solidFill>
            <a:ln w="9525">
              <a:noFill/>
              <a:miter lim="800000"/>
              <a:headEnd/>
              <a:tailEnd/>
            </a:ln>
          </p:spPr>
          <p:txBody>
            <a:bodyPr/>
            <a:lstStyle/>
            <a:p>
              <a:endParaRPr lang="en-AU"/>
            </a:p>
          </p:txBody>
        </p:sp>
        <p:sp>
          <p:nvSpPr>
            <p:cNvPr id="49283" name="Line 131"/>
            <p:cNvSpPr>
              <a:spLocks noChangeShapeType="1"/>
            </p:cNvSpPr>
            <p:nvPr/>
          </p:nvSpPr>
          <p:spPr bwMode="auto">
            <a:xfrm>
              <a:off x="4130" y="3914"/>
              <a:ext cx="4" cy="1"/>
            </a:xfrm>
            <a:prstGeom prst="line">
              <a:avLst/>
            </a:prstGeom>
            <a:noFill/>
            <a:ln w="0">
              <a:solidFill>
                <a:srgbClr val="000000"/>
              </a:solidFill>
              <a:round/>
              <a:headEnd/>
              <a:tailEnd/>
            </a:ln>
          </p:spPr>
          <p:txBody>
            <a:bodyPr/>
            <a:lstStyle/>
            <a:p>
              <a:endParaRPr lang="en-AU"/>
            </a:p>
          </p:txBody>
        </p:sp>
        <p:sp>
          <p:nvSpPr>
            <p:cNvPr id="49284" name="Line 132"/>
            <p:cNvSpPr>
              <a:spLocks noChangeShapeType="1"/>
            </p:cNvSpPr>
            <p:nvPr/>
          </p:nvSpPr>
          <p:spPr bwMode="auto">
            <a:xfrm>
              <a:off x="4130" y="3914"/>
              <a:ext cx="1" cy="4"/>
            </a:xfrm>
            <a:prstGeom prst="line">
              <a:avLst/>
            </a:prstGeom>
            <a:noFill/>
            <a:ln w="0">
              <a:solidFill>
                <a:srgbClr val="000000"/>
              </a:solidFill>
              <a:round/>
              <a:headEnd/>
              <a:tailEnd/>
            </a:ln>
          </p:spPr>
          <p:txBody>
            <a:bodyPr/>
            <a:lstStyle/>
            <a:p>
              <a:endParaRPr lang="en-AU"/>
            </a:p>
          </p:txBody>
        </p:sp>
        <p:sp>
          <p:nvSpPr>
            <p:cNvPr id="49285" name="Rectangle 133"/>
            <p:cNvSpPr>
              <a:spLocks noChangeArrowheads="1"/>
            </p:cNvSpPr>
            <p:nvPr/>
          </p:nvSpPr>
          <p:spPr bwMode="auto">
            <a:xfrm>
              <a:off x="4134" y="3914"/>
              <a:ext cx="686" cy="4"/>
            </a:xfrm>
            <a:prstGeom prst="rect">
              <a:avLst/>
            </a:prstGeom>
            <a:solidFill>
              <a:srgbClr val="000000"/>
            </a:solidFill>
            <a:ln w="9525">
              <a:noFill/>
              <a:miter lim="800000"/>
              <a:headEnd/>
              <a:tailEnd/>
            </a:ln>
          </p:spPr>
          <p:txBody>
            <a:bodyPr/>
            <a:lstStyle/>
            <a:p>
              <a:endParaRPr lang="en-AU"/>
            </a:p>
          </p:txBody>
        </p:sp>
        <p:sp>
          <p:nvSpPr>
            <p:cNvPr id="49286" name="Line 134"/>
            <p:cNvSpPr>
              <a:spLocks noChangeShapeType="1"/>
            </p:cNvSpPr>
            <p:nvPr/>
          </p:nvSpPr>
          <p:spPr bwMode="auto">
            <a:xfrm>
              <a:off x="4134" y="3914"/>
              <a:ext cx="686" cy="1"/>
            </a:xfrm>
            <a:prstGeom prst="line">
              <a:avLst/>
            </a:prstGeom>
            <a:noFill/>
            <a:ln w="0">
              <a:solidFill>
                <a:srgbClr val="000000"/>
              </a:solidFill>
              <a:round/>
              <a:headEnd/>
              <a:tailEnd/>
            </a:ln>
          </p:spPr>
          <p:txBody>
            <a:bodyPr/>
            <a:lstStyle/>
            <a:p>
              <a:endParaRPr lang="en-AU"/>
            </a:p>
          </p:txBody>
        </p:sp>
      </p:grpSp>
    </p:spTree>
    <p:extLst>
      <p:ext uri="{BB962C8B-B14F-4D97-AF65-F5344CB8AC3E}">
        <p14:creationId xmlns:p14="http://schemas.microsoft.com/office/powerpoint/2010/main" val="104646033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835150" y="355600"/>
            <a:ext cx="5322888" cy="701675"/>
          </a:xfrm>
          <a:prstGeom prst="rect">
            <a:avLst/>
          </a:prstGeom>
          <a:noFill/>
          <a:ln w="9525">
            <a:noFill/>
            <a:miter lim="800000"/>
            <a:headEnd/>
            <a:tailEnd/>
          </a:ln>
          <a:effectLst/>
        </p:spPr>
        <p:txBody>
          <a:bodyPr wrap="none">
            <a:spAutoFit/>
          </a:bodyPr>
          <a:lstStyle/>
          <a:p>
            <a:pPr eaLnBrk="0" hangingPunct="0"/>
            <a:r>
              <a:rPr lang="en-AU" sz="4000">
                <a:solidFill>
                  <a:srgbClr val="336699"/>
                </a:solidFill>
              </a:rPr>
              <a:t>Future Dryland Salinity</a:t>
            </a:r>
          </a:p>
        </p:txBody>
      </p:sp>
      <p:sp>
        <p:nvSpPr>
          <p:cNvPr id="51213" name="Rectangle 13"/>
          <p:cNvSpPr>
            <a:spLocks noChangeArrowheads="1"/>
          </p:cNvSpPr>
          <p:nvPr/>
        </p:nvSpPr>
        <p:spPr bwMode="auto">
          <a:xfrm>
            <a:off x="5473700" y="2940050"/>
            <a:ext cx="7938" cy="7938"/>
          </a:xfrm>
          <a:prstGeom prst="rect">
            <a:avLst/>
          </a:prstGeom>
          <a:solidFill>
            <a:srgbClr val="000000"/>
          </a:solidFill>
          <a:ln w="9525">
            <a:noFill/>
            <a:miter lim="800000"/>
            <a:headEnd/>
            <a:tailEnd/>
          </a:ln>
        </p:spPr>
        <p:txBody>
          <a:bodyPr/>
          <a:lstStyle/>
          <a:p>
            <a:endParaRPr lang="en-AU"/>
          </a:p>
        </p:txBody>
      </p:sp>
      <p:sp>
        <p:nvSpPr>
          <p:cNvPr id="51230" name="Rectangle 30"/>
          <p:cNvSpPr>
            <a:spLocks noChangeArrowheads="1"/>
          </p:cNvSpPr>
          <p:nvPr/>
        </p:nvSpPr>
        <p:spPr bwMode="auto">
          <a:xfrm>
            <a:off x="5473700" y="5437188"/>
            <a:ext cx="7938" cy="7937"/>
          </a:xfrm>
          <a:prstGeom prst="rect">
            <a:avLst/>
          </a:prstGeom>
          <a:solidFill>
            <a:srgbClr val="000000"/>
          </a:solidFill>
          <a:ln w="9525">
            <a:noFill/>
            <a:miter lim="800000"/>
            <a:headEnd/>
            <a:tailEnd/>
          </a:ln>
        </p:spPr>
        <p:txBody>
          <a:bodyPr/>
          <a:lstStyle/>
          <a:p>
            <a:endParaRPr lang="en-AU"/>
          </a:p>
        </p:txBody>
      </p:sp>
      <p:sp>
        <p:nvSpPr>
          <p:cNvPr id="51232" name="Rectangle 32"/>
          <p:cNvSpPr>
            <a:spLocks noChangeArrowheads="1"/>
          </p:cNvSpPr>
          <p:nvPr/>
        </p:nvSpPr>
        <p:spPr bwMode="auto">
          <a:xfrm>
            <a:off x="5473700" y="5802313"/>
            <a:ext cx="7938" cy="7937"/>
          </a:xfrm>
          <a:prstGeom prst="rect">
            <a:avLst/>
          </a:prstGeom>
          <a:solidFill>
            <a:srgbClr val="000000"/>
          </a:solidFill>
          <a:ln w="9525">
            <a:noFill/>
            <a:miter lim="800000"/>
            <a:headEnd/>
            <a:tailEnd/>
          </a:ln>
        </p:spPr>
        <p:txBody>
          <a:bodyPr/>
          <a:lstStyle/>
          <a:p>
            <a:endParaRPr lang="en-AU"/>
          </a:p>
        </p:txBody>
      </p:sp>
      <p:grpSp>
        <p:nvGrpSpPr>
          <p:cNvPr id="2" name="Group 51"/>
          <p:cNvGrpSpPr>
            <a:grpSpLocks/>
          </p:cNvGrpSpPr>
          <p:nvPr/>
        </p:nvGrpSpPr>
        <p:grpSpPr bwMode="auto">
          <a:xfrm>
            <a:off x="1763713" y="1341438"/>
            <a:ext cx="6821487" cy="4830762"/>
            <a:chOff x="1248" y="1056"/>
            <a:chExt cx="4297" cy="3043"/>
          </a:xfrm>
        </p:grpSpPr>
        <p:sp>
          <p:nvSpPr>
            <p:cNvPr id="51203" name="Rectangle 3"/>
            <p:cNvSpPr>
              <a:spLocks noChangeArrowheads="1"/>
            </p:cNvSpPr>
            <p:nvPr/>
          </p:nvSpPr>
          <p:spPr bwMode="auto">
            <a:xfrm>
              <a:off x="1338" y="1056"/>
              <a:ext cx="4207" cy="404"/>
            </a:xfrm>
            <a:prstGeom prst="rect">
              <a:avLst/>
            </a:prstGeom>
            <a:noFill/>
            <a:ln w="9525">
              <a:noFill/>
              <a:miter lim="800000"/>
              <a:headEnd/>
              <a:tailEnd/>
            </a:ln>
          </p:spPr>
          <p:txBody>
            <a:bodyPr lIns="0" tIns="0" rIns="0" bIns="0">
              <a:spAutoFit/>
            </a:bodyPr>
            <a:lstStyle/>
            <a:p>
              <a:pPr eaLnBrk="0" hangingPunct="0"/>
              <a:r>
                <a:rPr lang="en-AU" sz="2100" b="1">
                  <a:solidFill>
                    <a:srgbClr val="000000"/>
                  </a:solidFill>
                </a:rPr>
                <a:t>Land area with high potential to develop </a:t>
              </a:r>
            </a:p>
            <a:p>
              <a:pPr eaLnBrk="0" hangingPunct="0"/>
              <a:r>
                <a:rPr lang="en-AU" sz="2100" b="1">
                  <a:solidFill>
                    <a:srgbClr val="000000"/>
                  </a:solidFill>
                </a:rPr>
                <a:t>dryland salinity in Australia.</a:t>
              </a:r>
              <a:endParaRPr lang="en-AU" sz="3200"/>
            </a:p>
          </p:txBody>
        </p:sp>
        <p:sp>
          <p:nvSpPr>
            <p:cNvPr id="51204" name="Rectangle 4"/>
            <p:cNvSpPr>
              <a:spLocks noChangeArrowheads="1"/>
            </p:cNvSpPr>
            <p:nvPr/>
          </p:nvSpPr>
          <p:spPr bwMode="auto">
            <a:xfrm>
              <a:off x="3020" y="1543"/>
              <a:ext cx="953" cy="163"/>
            </a:xfrm>
            <a:prstGeom prst="rect">
              <a:avLst/>
            </a:prstGeom>
            <a:noFill/>
            <a:ln w="9525">
              <a:noFill/>
              <a:miter lim="800000"/>
              <a:headEnd/>
              <a:tailEnd/>
            </a:ln>
          </p:spPr>
          <p:txBody>
            <a:bodyPr wrap="none" lIns="0" tIns="0" rIns="0" bIns="0">
              <a:spAutoFit/>
            </a:bodyPr>
            <a:lstStyle/>
            <a:p>
              <a:pPr eaLnBrk="0" hangingPunct="0"/>
              <a:r>
                <a:rPr lang="en-AU" sz="1700" b="1">
                  <a:solidFill>
                    <a:srgbClr val="000000"/>
                  </a:solidFill>
                </a:rPr>
                <a:t>Land Area (ha)</a:t>
              </a:r>
              <a:endParaRPr lang="en-AU" sz="2400"/>
            </a:p>
          </p:txBody>
        </p:sp>
        <p:sp>
          <p:nvSpPr>
            <p:cNvPr id="51205" name="Rectangle 5"/>
            <p:cNvSpPr>
              <a:spLocks noChangeArrowheads="1"/>
            </p:cNvSpPr>
            <p:nvPr/>
          </p:nvSpPr>
          <p:spPr bwMode="auto">
            <a:xfrm>
              <a:off x="1370" y="1892"/>
              <a:ext cx="984" cy="163"/>
            </a:xfrm>
            <a:prstGeom prst="rect">
              <a:avLst/>
            </a:prstGeom>
            <a:noFill/>
            <a:ln w="9525">
              <a:noFill/>
              <a:miter lim="800000"/>
              <a:headEnd/>
              <a:tailEnd/>
            </a:ln>
          </p:spPr>
          <p:txBody>
            <a:bodyPr wrap="none" lIns="0" tIns="0" rIns="0" bIns="0">
              <a:spAutoFit/>
            </a:bodyPr>
            <a:lstStyle/>
            <a:p>
              <a:pPr eaLnBrk="0" hangingPunct="0"/>
              <a:r>
                <a:rPr lang="en-AU" sz="1700" b="1">
                  <a:solidFill>
                    <a:srgbClr val="000000"/>
                  </a:solidFill>
                </a:rPr>
                <a:t>State/Territory*</a:t>
              </a:r>
              <a:endParaRPr lang="en-AU" sz="2400"/>
            </a:p>
          </p:txBody>
        </p:sp>
        <p:sp>
          <p:nvSpPr>
            <p:cNvPr id="51206" name="Rectangle 6"/>
            <p:cNvSpPr>
              <a:spLocks noChangeArrowheads="1"/>
            </p:cNvSpPr>
            <p:nvPr/>
          </p:nvSpPr>
          <p:spPr bwMode="auto">
            <a:xfrm>
              <a:off x="2742" y="1908"/>
              <a:ext cx="828" cy="163"/>
            </a:xfrm>
            <a:prstGeom prst="rect">
              <a:avLst/>
            </a:prstGeom>
            <a:noFill/>
            <a:ln w="9525">
              <a:noFill/>
              <a:miter lim="800000"/>
              <a:headEnd/>
              <a:tailEnd/>
            </a:ln>
          </p:spPr>
          <p:txBody>
            <a:bodyPr lIns="0" tIns="0" rIns="0" bIns="0">
              <a:spAutoFit/>
            </a:bodyPr>
            <a:lstStyle/>
            <a:p>
              <a:pPr eaLnBrk="0" hangingPunct="0"/>
              <a:r>
                <a:rPr lang="en-AU" sz="1700" b="1">
                  <a:solidFill>
                    <a:srgbClr val="000000"/>
                  </a:solidFill>
                </a:rPr>
                <a:t>1998/2000</a:t>
              </a:r>
              <a:endParaRPr lang="en-AU" sz="2400"/>
            </a:p>
          </p:txBody>
        </p:sp>
        <p:sp>
          <p:nvSpPr>
            <p:cNvPr id="51207" name="Rectangle 7"/>
            <p:cNvSpPr>
              <a:spLocks noChangeArrowheads="1"/>
            </p:cNvSpPr>
            <p:nvPr/>
          </p:nvSpPr>
          <p:spPr bwMode="auto">
            <a:xfrm>
              <a:off x="4012" y="1892"/>
              <a:ext cx="413" cy="163"/>
            </a:xfrm>
            <a:prstGeom prst="rect">
              <a:avLst/>
            </a:prstGeom>
            <a:noFill/>
            <a:ln w="9525">
              <a:noFill/>
              <a:miter lim="800000"/>
              <a:headEnd/>
              <a:tailEnd/>
            </a:ln>
          </p:spPr>
          <p:txBody>
            <a:bodyPr lIns="0" tIns="0" rIns="0" bIns="0">
              <a:spAutoFit/>
            </a:bodyPr>
            <a:lstStyle/>
            <a:p>
              <a:pPr eaLnBrk="0" hangingPunct="0"/>
              <a:r>
                <a:rPr lang="en-AU" sz="1700" b="1">
                  <a:solidFill>
                    <a:srgbClr val="000000"/>
                  </a:solidFill>
                </a:rPr>
                <a:t>2050</a:t>
              </a:r>
              <a:endParaRPr lang="en-AU" sz="2400"/>
            </a:p>
          </p:txBody>
        </p:sp>
        <p:sp>
          <p:nvSpPr>
            <p:cNvPr id="51208" name="Rectangle 8"/>
            <p:cNvSpPr>
              <a:spLocks noChangeArrowheads="1"/>
            </p:cNvSpPr>
            <p:nvPr/>
          </p:nvSpPr>
          <p:spPr bwMode="auto">
            <a:xfrm>
              <a:off x="1306" y="1852"/>
              <a:ext cx="1110" cy="5"/>
            </a:xfrm>
            <a:prstGeom prst="rect">
              <a:avLst/>
            </a:prstGeom>
            <a:solidFill>
              <a:srgbClr val="000000"/>
            </a:solidFill>
            <a:ln w="9525">
              <a:noFill/>
              <a:miter lim="800000"/>
              <a:headEnd/>
              <a:tailEnd/>
            </a:ln>
          </p:spPr>
          <p:txBody>
            <a:bodyPr/>
            <a:lstStyle/>
            <a:p>
              <a:endParaRPr lang="en-AU"/>
            </a:p>
          </p:txBody>
        </p:sp>
        <p:sp>
          <p:nvSpPr>
            <p:cNvPr id="51209" name="Rectangle 9"/>
            <p:cNvSpPr>
              <a:spLocks noChangeArrowheads="1"/>
            </p:cNvSpPr>
            <p:nvPr/>
          </p:nvSpPr>
          <p:spPr bwMode="auto">
            <a:xfrm>
              <a:off x="2416" y="1852"/>
              <a:ext cx="5" cy="5"/>
            </a:xfrm>
            <a:prstGeom prst="rect">
              <a:avLst/>
            </a:prstGeom>
            <a:solidFill>
              <a:srgbClr val="000000"/>
            </a:solidFill>
            <a:ln w="9525">
              <a:noFill/>
              <a:miter lim="800000"/>
              <a:headEnd/>
              <a:tailEnd/>
            </a:ln>
          </p:spPr>
          <p:txBody>
            <a:bodyPr/>
            <a:lstStyle/>
            <a:p>
              <a:endParaRPr lang="en-AU"/>
            </a:p>
          </p:txBody>
        </p:sp>
        <p:sp>
          <p:nvSpPr>
            <p:cNvPr id="51210" name="Line 10"/>
            <p:cNvSpPr>
              <a:spLocks noChangeShapeType="1"/>
            </p:cNvSpPr>
            <p:nvPr/>
          </p:nvSpPr>
          <p:spPr bwMode="auto">
            <a:xfrm>
              <a:off x="2416" y="1852"/>
              <a:ext cx="5" cy="1"/>
            </a:xfrm>
            <a:prstGeom prst="line">
              <a:avLst/>
            </a:prstGeom>
            <a:noFill/>
            <a:ln w="0">
              <a:solidFill>
                <a:srgbClr val="000000"/>
              </a:solidFill>
              <a:round/>
              <a:headEnd/>
              <a:tailEnd/>
            </a:ln>
          </p:spPr>
          <p:txBody>
            <a:bodyPr/>
            <a:lstStyle/>
            <a:p>
              <a:endParaRPr lang="en-AU"/>
            </a:p>
          </p:txBody>
        </p:sp>
        <p:sp>
          <p:nvSpPr>
            <p:cNvPr id="51211" name="Line 11"/>
            <p:cNvSpPr>
              <a:spLocks noChangeShapeType="1"/>
            </p:cNvSpPr>
            <p:nvPr/>
          </p:nvSpPr>
          <p:spPr bwMode="auto">
            <a:xfrm>
              <a:off x="2416" y="1852"/>
              <a:ext cx="1" cy="5"/>
            </a:xfrm>
            <a:prstGeom prst="line">
              <a:avLst/>
            </a:prstGeom>
            <a:noFill/>
            <a:ln w="0">
              <a:solidFill>
                <a:srgbClr val="000000"/>
              </a:solidFill>
              <a:round/>
              <a:headEnd/>
              <a:tailEnd/>
            </a:ln>
          </p:spPr>
          <p:txBody>
            <a:bodyPr/>
            <a:lstStyle/>
            <a:p>
              <a:endParaRPr lang="en-AU"/>
            </a:p>
          </p:txBody>
        </p:sp>
        <p:sp>
          <p:nvSpPr>
            <p:cNvPr id="51212" name="Rectangle 12"/>
            <p:cNvSpPr>
              <a:spLocks noChangeArrowheads="1"/>
            </p:cNvSpPr>
            <p:nvPr/>
          </p:nvSpPr>
          <p:spPr bwMode="auto">
            <a:xfrm>
              <a:off x="2421" y="1852"/>
              <a:ext cx="1027" cy="5"/>
            </a:xfrm>
            <a:prstGeom prst="rect">
              <a:avLst/>
            </a:prstGeom>
            <a:solidFill>
              <a:srgbClr val="000000"/>
            </a:solidFill>
            <a:ln w="9525">
              <a:noFill/>
              <a:miter lim="800000"/>
              <a:headEnd/>
              <a:tailEnd/>
            </a:ln>
          </p:spPr>
          <p:txBody>
            <a:bodyPr/>
            <a:lstStyle/>
            <a:p>
              <a:endParaRPr lang="en-AU"/>
            </a:p>
          </p:txBody>
        </p:sp>
        <p:sp>
          <p:nvSpPr>
            <p:cNvPr id="51214" name="Line 14"/>
            <p:cNvSpPr>
              <a:spLocks noChangeShapeType="1"/>
            </p:cNvSpPr>
            <p:nvPr/>
          </p:nvSpPr>
          <p:spPr bwMode="auto">
            <a:xfrm>
              <a:off x="3448" y="1852"/>
              <a:ext cx="5" cy="1"/>
            </a:xfrm>
            <a:prstGeom prst="line">
              <a:avLst/>
            </a:prstGeom>
            <a:noFill/>
            <a:ln w="0">
              <a:solidFill>
                <a:srgbClr val="000000"/>
              </a:solidFill>
              <a:round/>
              <a:headEnd/>
              <a:tailEnd/>
            </a:ln>
          </p:spPr>
          <p:txBody>
            <a:bodyPr/>
            <a:lstStyle/>
            <a:p>
              <a:endParaRPr lang="en-AU"/>
            </a:p>
          </p:txBody>
        </p:sp>
        <p:sp>
          <p:nvSpPr>
            <p:cNvPr id="51215" name="Line 15"/>
            <p:cNvSpPr>
              <a:spLocks noChangeShapeType="1"/>
            </p:cNvSpPr>
            <p:nvPr/>
          </p:nvSpPr>
          <p:spPr bwMode="auto">
            <a:xfrm>
              <a:off x="3448" y="1852"/>
              <a:ext cx="1" cy="5"/>
            </a:xfrm>
            <a:prstGeom prst="line">
              <a:avLst/>
            </a:prstGeom>
            <a:noFill/>
            <a:ln w="0">
              <a:solidFill>
                <a:srgbClr val="000000"/>
              </a:solidFill>
              <a:round/>
              <a:headEnd/>
              <a:tailEnd/>
            </a:ln>
          </p:spPr>
          <p:txBody>
            <a:bodyPr/>
            <a:lstStyle/>
            <a:p>
              <a:endParaRPr lang="en-AU"/>
            </a:p>
          </p:txBody>
        </p:sp>
        <p:sp>
          <p:nvSpPr>
            <p:cNvPr id="51216" name="Rectangle 16"/>
            <p:cNvSpPr>
              <a:spLocks noChangeArrowheads="1"/>
            </p:cNvSpPr>
            <p:nvPr/>
          </p:nvSpPr>
          <p:spPr bwMode="auto">
            <a:xfrm>
              <a:off x="3453" y="1852"/>
              <a:ext cx="1106" cy="5"/>
            </a:xfrm>
            <a:prstGeom prst="rect">
              <a:avLst/>
            </a:prstGeom>
            <a:solidFill>
              <a:srgbClr val="000000"/>
            </a:solidFill>
            <a:ln w="9525">
              <a:noFill/>
              <a:miter lim="800000"/>
              <a:headEnd/>
              <a:tailEnd/>
            </a:ln>
          </p:spPr>
          <p:txBody>
            <a:bodyPr/>
            <a:lstStyle/>
            <a:p>
              <a:endParaRPr lang="en-AU"/>
            </a:p>
          </p:txBody>
        </p:sp>
        <p:sp>
          <p:nvSpPr>
            <p:cNvPr id="51217" name="Rectangle 17"/>
            <p:cNvSpPr>
              <a:spLocks noChangeArrowheads="1"/>
            </p:cNvSpPr>
            <p:nvPr/>
          </p:nvSpPr>
          <p:spPr bwMode="auto">
            <a:xfrm>
              <a:off x="1370" y="2117"/>
              <a:ext cx="317" cy="163"/>
            </a:xfrm>
            <a:prstGeom prst="rect">
              <a:avLst/>
            </a:prstGeom>
            <a:noFill/>
            <a:ln w="9525">
              <a:noFill/>
              <a:miter lim="800000"/>
              <a:headEnd/>
              <a:tailEnd/>
            </a:ln>
          </p:spPr>
          <p:txBody>
            <a:bodyPr wrap="none" lIns="0" tIns="0" rIns="0" bIns="0">
              <a:spAutoFit/>
            </a:bodyPr>
            <a:lstStyle/>
            <a:p>
              <a:pPr eaLnBrk="0" hangingPunct="0"/>
              <a:r>
                <a:rPr lang="en-AU" sz="1700" b="1">
                  <a:solidFill>
                    <a:srgbClr val="000000"/>
                  </a:solidFill>
                </a:rPr>
                <a:t>NSW</a:t>
              </a:r>
              <a:endParaRPr lang="en-AU" sz="2400"/>
            </a:p>
          </p:txBody>
        </p:sp>
        <p:sp>
          <p:nvSpPr>
            <p:cNvPr id="51218" name="Rectangle 18"/>
            <p:cNvSpPr>
              <a:spLocks noChangeArrowheads="1"/>
            </p:cNvSpPr>
            <p:nvPr/>
          </p:nvSpPr>
          <p:spPr bwMode="auto">
            <a:xfrm>
              <a:off x="2903" y="2121"/>
              <a:ext cx="494"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181 000</a:t>
              </a:r>
              <a:endParaRPr lang="en-AU" sz="2400"/>
            </a:p>
          </p:txBody>
        </p:sp>
        <p:sp>
          <p:nvSpPr>
            <p:cNvPr id="51219" name="Rectangle 19"/>
            <p:cNvSpPr>
              <a:spLocks noChangeArrowheads="1"/>
            </p:cNvSpPr>
            <p:nvPr/>
          </p:nvSpPr>
          <p:spPr bwMode="auto">
            <a:xfrm>
              <a:off x="3903" y="2121"/>
              <a:ext cx="608"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1 300 000</a:t>
              </a:r>
              <a:endParaRPr lang="en-AU" sz="2400"/>
            </a:p>
          </p:txBody>
        </p:sp>
        <p:sp>
          <p:nvSpPr>
            <p:cNvPr id="51220" name="Rectangle 20"/>
            <p:cNvSpPr>
              <a:spLocks noChangeArrowheads="1"/>
            </p:cNvSpPr>
            <p:nvPr/>
          </p:nvSpPr>
          <p:spPr bwMode="auto">
            <a:xfrm>
              <a:off x="1370" y="2340"/>
              <a:ext cx="205" cy="163"/>
            </a:xfrm>
            <a:prstGeom prst="rect">
              <a:avLst/>
            </a:prstGeom>
            <a:noFill/>
            <a:ln w="9525">
              <a:noFill/>
              <a:miter lim="800000"/>
              <a:headEnd/>
              <a:tailEnd/>
            </a:ln>
          </p:spPr>
          <p:txBody>
            <a:bodyPr wrap="none" lIns="0" tIns="0" rIns="0" bIns="0">
              <a:spAutoFit/>
            </a:bodyPr>
            <a:lstStyle/>
            <a:p>
              <a:pPr eaLnBrk="0" hangingPunct="0"/>
              <a:r>
                <a:rPr lang="en-AU" sz="1700" b="1">
                  <a:solidFill>
                    <a:srgbClr val="000000"/>
                  </a:solidFill>
                </a:rPr>
                <a:t>Vic</a:t>
              </a:r>
              <a:endParaRPr lang="en-AU" sz="2400"/>
            </a:p>
          </p:txBody>
        </p:sp>
        <p:sp>
          <p:nvSpPr>
            <p:cNvPr id="51221" name="Rectangle 21"/>
            <p:cNvSpPr>
              <a:spLocks noChangeArrowheads="1"/>
            </p:cNvSpPr>
            <p:nvPr/>
          </p:nvSpPr>
          <p:spPr bwMode="auto">
            <a:xfrm>
              <a:off x="2903" y="2344"/>
              <a:ext cx="494"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670 000</a:t>
              </a:r>
              <a:endParaRPr lang="en-AU" sz="2400"/>
            </a:p>
          </p:txBody>
        </p:sp>
        <p:sp>
          <p:nvSpPr>
            <p:cNvPr id="51222" name="Rectangle 22"/>
            <p:cNvSpPr>
              <a:spLocks noChangeArrowheads="1"/>
            </p:cNvSpPr>
            <p:nvPr/>
          </p:nvSpPr>
          <p:spPr bwMode="auto">
            <a:xfrm>
              <a:off x="3903" y="2344"/>
              <a:ext cx="608"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3 110 000</a:t>
              </a:r>
              <a:endParaRPr lang="en-AU" sz="2400"/>
            </a:p>
          </p:txBody>
        </p:sp>
        <p:sp>
          <p:nvSpPr>
            <p:cNvPr id="51223" name="Rectangle 23"/>
            <p:cNvSpPr>
              <a:spLocks noChangeArrowheads="1"/>
            </p:cNvSpPr>
            <p:nvPr/>
          </p:nvSpPr>
          <p:spPr bwMode="auto">
            <a:xfrm>
              <a:off x="1370" y="2564"/>
              <a:ext cx="227" cy="163"/>
            </a:xfrm>
            <a:prstGeom prst="rect">
              <a:avLst/>
            </a:prstGeom>
            <a:noFill/>
            <a:ln w="9525">
              <a:noFill/>
              <a:miter lim="800000"/>
              <a:headEnd/>
              <a:tailEnd/>
            </a:ln>
          </p:spPr>
          <p:txBody>
            <a:bodyPr wrap="none" lIns="0" tIns="0" rIns="0" bIns="0">
              <a:spAutoFit/>
            </a:bodyPr>
            <a:lstStyle/>
            <a:p>
              <a:pPr eaLnBrk="0" hangingPunct="0"/>
              <a:r>
                <a:rPr lang="en-AU" sz="1700" b="1">
                  <a:solidFill>
                    <a:srgbClr val="000000"/>
                  </a:solidFill>
                </a:rPr>
                <a:t>Qld</a:t>
              </a:r>
              <a:endParaRPr lang="en-AU" sz="2400"/>
            </a:p>
          </p:txBody>
        </p:sp>
        <p:sp>
          <p:nvSpPr>
            <p:cNvPr id="51224" name="Rectangle 24"/>
            <p:cNvSpPr>
              <a:spLocks noChangeArrowheads="1"/>
            </p:cNvSpPr>
            <p:nvPr/>
          </p:nvSpPr>
          <p:spPr bwMode="auto">
            <a:xfrm>
              <a:off x="2575" y="2568"/>
              <a:ext cx="826"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Not assessed</a:t>
              </a:r>
              <a:endParaRPr lang="en-AU" sz="2400"/>
            </a:p>
          </p:txBody>
        </p:sp>
        <p:sp>
          <p:nvSpPr>
            <p:cNvPr id="51225" name="Rectangle 25"/>
            <p:cNvSpPr>
              <a:spLocks noChangeArrowheads="1"/>
            </p:cNvSpPr>
            <p:nvPr/>
          </p:nvSpPr>
          <p:spPr bwMode="auto">
            <a:xfrm>
              <a:off x="3903" y="2568"/>
              <a:ext cx="608"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3 100 000</a:t>
              </a:r>
              <a:endParaRPr lang="en-AU" sz="2400"/>
            </a:p>
          </p:txBody>
        </p:sp>
        <p:sp>
          <p:nvSpPr>
            <p:cNvPr id="51226" name="Rectangle 26"/>
            <p:cNvSpPr>
              <a:spLocks noChangeArrowheads="1"/>
            </p:cNvSpPr>
            <p:nvPr/>
          </p:nvSpPr>
          <p:spPr bwMode="auto">
            <a:xfrm>
              <a:off x="1370" y="2788"/>
              <a:ext cx="189" cy="163"/>
            </a:xfrm>
            <a:prstGeom prst="rect">
              <a:avLst/>
            </a:prstGeom>
            <a:noFill/>
            <a:ln w="9525">
              <a:noFill/>
              <a:miter lim="800000"/>
              <a:headEnd/>
              <a:tailEnd/>
            </a:ln>
          </p:spPr>
          <p:txBody>
            <a:bodyPr wrap="none" lIns="0" tIns="0" rIns="0" bIns="0">
              <a:spAutoFit/>
            </a:bodyPr>
            <a:lstStyle/>
            <a:p>
              <a:pPr eaLnBrk="0" hangingPunct="0"/>
              <a:r>
                <a:rPr lang="en-AU" sz="1700" b="1">
                  <a:solidFill>
                    <a:srgbClr val="000000"/>
                  </a:solidFill>
                </a:rPr>
                <a:t>SA</a:t>
              </a:r>
              <a:endParaRPr lang="en-AU" sz="2400"/>
            </a:p>
          </p:txBody>
        </p:sp>
        <p:sp>
          <p:nvSpPr>
            <p:cNvPr id="51227" name="Rectangle 27"/>
            <p:cNvSpPr>
              <a:spLocks noChangeArrowheads="1"/>
            </p:cNvSpPr>
            <p:nvPr/>
          </p:nvSpPr>
          <p:spPr bwMode="auto">
            <a:xfrm>
              <a:off x="2903" y="2792"/>
              <a:ext cx="494"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390 000</a:t>
              </a:r>
              <a:endParaRPr lang="en-AU" sz="2400"/>
            </a:p>
          </p:txBody>
        </p:sp>
        <p:sp>
          <p:nvSpPr>
            <p:cNvPr id="51228" name="Rectangle 28"/>
            <p:cNvSpPr>
              <a:spLocks noChangeArrowheads="1"/>
            </p:cNvSpPr>
            <p:nvPr/>
          </p:nvSpPr>
          <p:spPr bwMode="auto">
            <a:xfrm>
              <a:off x="4015" y="2792"/>
              <a:ext cx="494"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600 000</a:t>
              </a:r>
              <a:endParaRPr lang="en-AU" sz="2400"/>
            </a:p>
          </p:txBody>
        </p:sp>
        <p:sp>
          <p:nvSpPr>
            <p:cNvPr id="51229" name="Rectangle 29"/>
            <p:cNvSpPr>
              <a:spLocks noChangeArrowheads="1"/>
            </p:cNvSpPr>
            <p:nvPr/>
          </p:nvSpPr>
          <p:spPr bwMode="auto">
            <a:xfrm>
              <a:off x="2416" y="3425"/>
              <a:ext cx="5" cy="5"/>
            </a:xfrm>
            <a:prstGeom prst="rect">
              <a:avLst/>
            </a:prstGeom>
            <a:solidFill>
              <a:srgbClr val="000000"/>
            </a:solidFill>
            <a:ln w="9525">
              <a:noFill/>
              <a:miter lim="800000"/>
              <a:headEnd/>
              <a:tailEnd/>
            </a:ln>
          </p:spPr>
          <p:txBody>
            <a:bodyPr/>
            <a:lstStyle/>
            <a:p>
              <a:endParaRPr lang="en-AU"/>
            </a:p>
          </p:txBody>
        </p:sp>
        <p:sp>
          <p:nvSpPr>
            <p:cNvPr id="51231" name="Rectangle 31"/>
            <p:cNvSpPr>
              <a:spLocks noChangeArrowheads="1"/>
            </p:cNvSpPr>
            <p:nvPr/>
          </p:nvSpPr>
          <p:spPr bwMode="auto">
            <a:xfrm>
              <a:off x="2416" y="3655"/>
              <a:ext cx="5" cy="5"/>
            </a:xfrm>
            <a:prstGeom prst="rect">
              <a:avLst/>
            </a:prstGeom>
            <a:solidFill>
              <a:srgbClr val="000000"/>
            </a:solidFill>
            <a:ln w="9525">
              <a:noFill/>
              <a:miter lim="800000"/>
              <a:headEnd/>
              <a:tailEnd/>
            </a:ln>
          </p:spPr>
          <p:txBody>
            <a:bodyPr/>
            <a:lstStyle/>
            <a:p>
              <a:endParaRPr lang="en-AU"/>
            </a:p>
          </p:txBody>
        </p:sp>
        <p:sp>
          <p:nvSpPr>
            <p:cNvPr id="51233" name="Line 33"/>
            <p:cNvSpPr>
              <a:spLocks noChangeShapeType="1"/>
            </p:cNvSpPr>
            <p:nvPr/>
          </p:nvSpPr>
          <p:spPr bwMode="auto">
            <a:xfrm>
              <a:off x="3448" y="3655"/>
              <a:ext cx="5" cy="1"/>
            </a:xfrm>
            <a:prstGeom prst="line">
              <a:avLst/>
            </a:prstGeom>
            <a:noFill/>
            <a:ln w="0">
              <a:solidFill>
                <a:srgbClr val="000000"/>
              </a:solidFill>
              <a:round/>
              <a:headEnd/>
              <a:tailEnd/>
            </a:ln>
          </p:spPr>
          <p:txBody>
            <a:bodyPr/>
            <a:lstStyle/>
            <a:p>
              <a:endParaRPr lang="en-AU"/>
            </a:p>
          </p:txBody>
        </p:sp>
        <p:sp>
          <p:nvSpPr>
            <p:cNvPr id="51234" name="Line 34"/>
            <p:cNvSpPr>
              <a:spLocks noChangeShapeType="1"/>
            </p:cNvSpPr>
            <p:nvPr/>
          </p:nvSpPr>
          <p:spPr bwMode="auto">
            <a:xfrm>
              <a:off x="3448" y="3655"/>
              <a:ext cx="1" cy="5"/>
            </a:xfrm>
            <a:prstGeom prst="line">
              <a:avLst/>
            </a:prstGeom>
            <a:noFill/>
            <a:ln w="0">
              <a:solidFill>
                <a:srgbClr val="000000"/>
              </a:solidFill>
              <a:round/>
              <a:headEnd/>
              <a:tailEnd/>
            </a:ln>
          </p:spPr>
          <p:txBody>
            <a:bodyPr/>
            <a:lstStyle/>
            <a:p>
              <a:endParaRPr lang="en-AU"/>
            </a:p>
          </p:txBody>
        </p:sp>
        <p:sp>
          <p:nvSpPr>
            <p:cNvPr id="51235" name="Rectangle 35"/>
            <p:cNvSpPr>
              <a:spLocks noChangeArrowheads="1"/>
            </p:cNvSpPr>
            <p:nvPr/>
          </p:nvSpPr>
          <p:spPr bwMode="auto">
            <a:xfrm>
              <a:off x="1248" y="3936"/>
              <a:ext cx="3114" cy="163"/>
            </a:xfrm>
            <a:prstGeom prst="rect">
              <a:avLst/>
            </a:prstGeom>
            <a:noFill/>
            <a:ln w="9525">
              <a:noFill/>
              <a:miter lim="800000"/>
              <a:headEnd/>
              <a:tailEnd/>
            </a:ln>
          </p:spPr>
          <p:txBody>
            <a:bodyPr lIns="0" tIns="0" rIns="0" bIns="0">
              <a:spAutoFit/>
            </a:bodyPr>
            <a:lstStyle/>
            <a:p>
              <a:pPr eaLnBrk="0" hangingPunct="0"/>
              <a:r>
                <a:rPr lang="en-AU" sz="1700" i="1">
                  <a:solidFill>
                    <a:srgbClr val="000000"/>
                  </a:solidFill>
                </a:rPr>
                <a:t>Source: National Land and Water Resources Audit</a:t>
              </a:r>
              <a:endParaRPr lang="en-AU" sz="2400"/>
            </a:p>
          </p:txBody>
        </p:sp>
        <p:sp>
          <p:nvSpPr>
            <p:cNvPr id="51236" name="Line 36"/>
            <p:cNvSpPr>
              <a:spLocks noChangeShapeType="1"/>
            </p:cNvSpPr>
            <p:nvPr/>
          </p:nvSpPr>
          <p:spPr bwMode="auto">
            <a:xfrm>
              <a:off x="1364" y="2938"/>
              <a:ext cx="3163" cy="0"/>
            </a:xfrm>
            <a:prstGeom prst="line">
              <a:avLst/>
            </a:prstGeom>
            <a:noFill/>
            <a:ln w="9525">
              <a:solidFill>
                <a:schemeClr val="tx1"/>
              </a:solidFill>
              <a:round/>
              <a:headEnd/>
              <a:tailEnd/>
            </a:ln>
            <a:effectLst/>
          </p:spPr>
          <p:txBody>
            <a:bodyPr wrap="none" anchor="ctr"/>
            <a:lstStyle/>
            <a:p>
              <a:endParaRPr lang="en-AU"/>
            </a:p>
          </p:txBody>
        </p:sp>
        <p:sp>
          <p:nvSpPr>
            <p:cNvPr id="51237" name="Rectangle 37"/>
            <p:cNvSpPr>
              <a:spLocks noChangeArrowheads="1"/>
            </p:cNvSpPr>
            <p:nvPr/>
          </p:nvSpPr>
          <p:spPr bwMode="auto">
            <a:xfrm>
              <a:off x="1370" y="3233"/>
              <a:ext cx="226" cy="163"/>
            </a:xfrm>
            <a:prstGeom prst="rect">
              <a:avLst/>
            </a:prstGeom>
            <a:noFill/>
            <a:ln w="9525">
              <a:noFill/>
              <a:miter lim="800000"/>
              <a:headEnd/>
              <a:tailEnd/>
            </a:ln>
          </p:spPr>
          <p:txBody>
            <a:bodyPr wrap="none" lIns="0" tIns="0" rIns="0" bIns="0">
              <a:spAutoFit/>
            </a:bodyPr>
            <a:lstStyle/>
            <a:p>
              <a:pPr eaLnBrk="0" hangingPunct="0"/>
              <a:r>
                <a:rPr lang="en-AU" sz="1700" b="1">
                  <a:solidFill>
                    <a:srgbClr val="000000"/>
                  </a:solidFill>
                </a:rPr>
                <a:t>WA</a:t>
              </a:r>
              <a:endParaRPr lang="en-AU" sz="2400"/>
            </a:p>
          </p:txBody>
        </p:sp>
        <p:sp>
          <p:nvSpPr>
            <p:cNvPr id="51238" name="Rectangle 38"/>
            <p:cNvSpPr>
              <a:spLocks noChangeArrowheads="1"/>
            </p:cNvSpPr>
            <p:nvPr/>
          </p:nvSpPr>
          <p:spPr bwMode="auto">
            <a:xfrm>
              <a:off x="2792" y="3237"/>
              <a:ext cx="608"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4 363 000</a:t>
              </a:r>
              <a:endParaRPr lang="en-AU" sz="2400"/>
            </a:p>
          </p:txBody>
        </p:sp>
        <p:sp>
          <p:nvSpPr>
            <p:cNvPr id="51239" name="Rectangle 39"/>
            <p:cNvSpPr>
              <a:spLocks noChangeArrowheads="1"/>
            </p:cNvSpPr>
            <p:nvPr/>
          </p:nvSpPr>
          <p:spPr bwMode="auto">
            <a:xfrm>
              <a:off x="3903" y="3237"/>
              <a:ext cx="608"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8 800 000</a:t>
              </a:r>
              <a:endParaRPr lang="en-AU" sz="2400"/>
            </a:p>
          </p:txBody>
        </p:sp>
        <p:sp>
          <p:nvSpPr>
            <p:cNvPr id="51240" name="Rectangle 40"/>
            <p:cNvSpPr>
              <a:spLocks noChangeArrowheads="1"/>
            </p:cNvSpPr>
            <p:nvPr/>
          </p:nvSpPr>
          <p:spPr bwMode="auto">
            <a:xfrm>
              <a:off x="1370" y="3458"/>
              <a:ext cx="235" cy="163"/>
            </a:xfrm>
            <a:prstGeom prst="rect">
              <a:avLst/>
            </a:prstGeom>
            <a:noFill/>
            <a:ln w="9525">
              <a:noFill/>
              <a:miter lim="800000"/>
              <a:headEnd/>
              <a:tailEnd/>
            </a:ln>
          </p:spPr>
          <p:txBody>
            <a:bodyPr wrap="none" lIns="0" tIns="0" rIns="0" bIns="0">
              <a:spAutoFit/>
            </a:bodyPr>
            <a:lstStyle/>
            <a:p>
              <a:pPr eaLnBrk="0" hangingPunct="0"/>
              <a:r>
                <a:rPr lang="en-AU" sz="1700" b="1">
                  <a:solidFill>
                    <a:srgbClr val="000000"/>
                  </a:solidFill>
                </a:rPr>
                <a:t>Tas</a:t>
              </a:r>
              <a:endParaRPr lang="en-AU" sz="2400"/>
            </a:p>
          </p:txBody>
        </p:sp>
        <p:sp>
          <p:nvSpPr>
            <p:cNvPr id="51241" name="Rectangle 41"/>
            <p:cNvSpPr>
              <a:spLocks noChangeArrowheads="1"/>
            </p:cNvSpPr>
            <p:nvPr/>
          </p:nvSpPr>
          <p:spPr bwMode="auto">
            <a:xfrm>
              <a:off x="2979" y="3462"/>
              <a:ext cx="418"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54 000</a:t>
              </a:r>
              <a:endParaRPr lang="en-AU" sz="2400"/>
            </a:p>
          </p:txBody>
        </p:sp>
        <p:sp>
          <p:nvSpPr>
            <p:cNvPr id="51242" name="Rectangle 42"/>
            <p:cNvSpPr>
              <a:spLocks noChangeArrowheads="1"/>
            </p:cNvSpPr>
            <p:nvPr/>
          </p:nvSpPr>
          <p:spPr bwMode="auto">
            <a:xfrm>
              <a:off x="4090" y="3462"/>
              <a:ext cx="418"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90 000</a:t>
              </a:r>
              <a:endParaRPr lang="en-AU" sz="2400"/>
            </a:p>
          </p:txBody>
        </p:sp>
        <p:sp>
          <p:nvSpPr>
            <p:cNvPr id="51243" name="Rectangle 43"/>
            <p:cNvSpPr>
              <a:spLocks noChangeArrowheads="1"/>
            </p:cNvSpPr>
            <p:nvPr/>
          </p:nvSpPr>
          <p:spPr bwMode="auto">
            <a:xfrm>
              <a:off x="1370" y="3687"/>
              <a:ext cx="325" cy="163"/>
            </a:xfrm>
            <a:prstGeom prst="rect">
              <a:avLst/>
            </a:prstGeom>
            <a:noFill/>
            <a:ln w="9525">
              <a:noFill/>
              <a:miter lim="800000"/>
              <a:headEnd/>
              <a:tailEnd/>
            </a:ln>
          </p:spPr>
          <p:txBody>
            <a:bodyPr wrap="none" lIns="0" tIns="0" rIns="0" bIns="0">
              <a:spAutoFit/>
            </a:bodyPr>
            <a:lstStyle/>
            <a:p>
              <a:pPr eaLnBrk="0" hangingPunct="0"/>
              <a:r>
                <a:rPr lang="en-AU" sz="1700" b="1">
                  <a:solidFill>
                    <a:srgbClr val="000000"/>
                  </a:solidFill>
                </a:rPr>
                <a:t>Total</a:t>
              </a:r>
              <a:endParaRPr lang="en-AU" sz="2400"/>
            </a:p>
          </p:txBody>
        </p:sp>
        <p:sp>
          <p:nvSpPr>
            <p:cNvPr id="51244" name="Rectangle 44"/>
            <p:cNvSpPr>
              <a:spLocks noChangeArrowheads="1"/>
            </p:cNvSpPr>
            <p:nvPr/>
          </p:nvSpPr>
          <p:spPr bwMode="auto">
            <a:xfrm>
              <a:off x="2792" y="3687"/>
              <a:ext cx="608" cy="163"/>
            </a:xfrm>
            <a:prstGeom prst="rect">
              <a:avLst/>
            </a:prstGeom>
            <a:noFill/>
            <a:ln w="9525">
              <a:noFill/>
              <a:miter lim="800000"/>
              <a:headEnd/>
              <a:tailEnd/>
            </a:ln>
          </p:spPr>
          <p:txBody>
            <a:bodyPr wrap="none" lIns="0" tIns="0" rIns="0" bIns="0">
              <a:spAutoFit/>
            </a:bodyPr>
            <a:lstStyle/>
            <a:p>
              <a:pPr eaLnBrk="0" hangingPunct="0"/>
              <a:r>
                <a:rPr lang="en-AU" sz="1700" b="1">
                  <a:solidFill>
                    <a:srgbClr val="000000"/>
                  </a:solidFill>
                </a:rPr>
                <a:t>5 658 000</a:t>
              </a:r>
              <a:endParaRPr lang="en-AU" sz="2400"/>
            </a:p>
          </p:txBody>
        </p:sp>
        <p:sp>
          <p:nvSpPr>
            <p:cNvPr id="51245" name="Rectangle 45"/>
            <p:cNvSpPr>
              <a:spLocks noChangeArrowheads="1"/>
            </p:cNvSpPr>
            <p:nvPr/>
          </p:nvSpPr>
          <p:spPr bwMode="auto">
            <a:xfrm>
              <a:off x="3828" y="3687"/>
              <a:ext cx="684" cy="163"/>
            </a:xfrm>
            <a:prstGeom prst="rect">
              <a:avLst/>
            </a:prstGeom>
            <a:noFill/>
            <a:ln w="9525">
              <a:noFill/>
              <a:miter lim="800000"/>
              <a:headEnd/>
              <a:tailEnd/>
            </a:ln>
          </p:spPr>
          <p:txBody>
            <a:bodyPr wrap="none" lIns="0" tIns="0" rIns="0" bIns="0">
              <a:spAutoFit/>
            </a:bodyPr>
            <a:lstStyle/>
            <a:p>
              <a:pPr eaLnBrk="0" hangingPunct="0"/>
              <a:r>
                <a:rPr lang="en-AU" sz="1700" b="1">
                  <a:solidFill>
                    <a:srgbClr val="000000"/>
                  </a:solidFill>
                </a:rPr>
                <a:t>17 000 000</a:t>
              </a:r>
              <a:endParaRPr lang="en-AU" sz="2400"/>
            </a:p>
          </p:txBody>
        </p:sp>
        <p:sp>
          <p:nvSpPr>
            <p:cNvPr id="51246" name="Line 46"/>
            <p:cNvSpPr>
              <a:spLocks noChangeShapeType="1"/>
            </p:cNvSpPr>
            <p:nvPr/>
          </p:nvSpPr>
          <p:spPr bwMode="auto">
            <a:xfrm>
              <a:off x="1392" y="3630"/>
              <a:ext cx="3163" cy="0"/>
            </a:xfrm>
            <a:prstGeom prst="line">
              <a:avLst/>
            </a:prstGeom>
            <a:noFill/>
            <a:ln w="9525">
              <a:solidFill>
                <a:schemeClr val="tx1"/>
              </a:solidFill>
              <a:round/>
              <a:headEnd/>
              <a:tailEnd/>
            </a:ln>
            <a:effectLst/>
          </p:spPr>
          <p:txBody>
            <a:bodyPr wrap="none" anchor="ctr"/>
            <a:lstStyle/>
            <a:p>
              <a:endParaRPr lang="en-AU"/>
            </a:p>
          </p:txBody>
        </p:sp>
        <p:sp>
          <p:nvSpPr>
            <p:cNvPr id="51247" name="Line 47"/>
            <p:cNvSpPr>
              <a:spLocks noChangeShapeType="1"/>
            </p:cNvSpPr>
            <p:nvPr/>
          </p:nvSpPr>
          <p:spPr bwMode="auto">
            <a:xfrm>
              <a:off x="1344" y="3168"/>
              <a:ext cx="3163" cy="0"/>
            </a:xfrm>
            <a:prstGeom prst="line">
              <a:avLst/>
            </a:prstGeom>
            <a:noFill/>
            <a:ln w="9525">
              <a:solidFill>
                <a:schemeClr val="tx1"/>
              </a:solidFill>
              <a:round/>
              <a:headEnd/>
              <a:tailEnd/>
            </a:ln>
            <a:effectLst/>
          </p:spPr>
          <p:txBody>
            <a:bodyPr wrap="none" anchor="ctr"/>
            <a:lstStyle/>
            <a:p>
              <a:endParaRPr lang="en-AU"/>
            </a:p>
          </p:txBody>
        </p:sp>
        <p:sp>
          <p:nvSpPr>
            <p:cNvPr id="51248" name="Rectangle 48"/>
            <p:cNvSpPr>
              <a:spLocks noChangeArrowheads="1"/>
            </p:cNvSpPr>
            <p:nvPr/>
          </p:nvSpPr>
          <p:spPr bwMode="auto">
            <a:xfrm>
              <a:off x="1347" y="2972"/>
              <a:ext cx="620" cy="163"/>
            </a:xfrm>
            <a:prstGeom prst="rect">
              <a:avLst/>
            </a:prstGeom>
            <a:noFill/>
            <a:ln w="9525">
              <a:noFill/>
              <a:miter lim="800000"/>
              <a:headEnd/>
              <a:tailEnd/>
            </a:ln>
          </p:spPr>
          <p:txBody>
            <a:bodyPr wrap="none" lIns="0" tIns="0" rIns="0" bIns="0">
              <a:spAutoFit/>
            </a:bodyPr>
            <a:lstStyle/>
            <a:p>
              <a:pPr eaLnBrk="0" hangingPunct="0"/>
              <a:r>
                <a:rPr lang="en-AU" sz="1700" b="1">
                  <a:solidFill>
                    <a:srgbClr val="000000"/>
                  </a:solidFill>
                </a:rPr>
                <a:t>Sub Total</a:t>
              </a:r>
              <a:endParaRPr lang="en-AU" sz="2400"/>
            </a:p>
          </p:txBody>
        </p:sp>
        <p:sp>
          <p:nvSpPr>
            <p:cNvPr id="51249" name="Rectangle 49"/>
            <p:cNvSpPr>
              <a:spLocks noChangeArrowheads="1"/>
            </p:cNvSpPr>
            <p:nvPr/>
          </p:nvSpPr>
          <p:spPr bwMode="auto">
            <a:xfrm>
              <a:off x="2782" y="2997"/>
              <a:ext cx="608"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1 241 000</a:t>
              </a:r>
              <a:endParaRPr lang="en-AU" sz="2400"/>
            </a:p>
          </p:txBody>
        </p:sp>
        <p:sp>
          <p:nvSpPr>
            <p:cNvPr id="51250" name="Rectangle 50"/>
            <p:cNvSpPr>
              <a:spLocks noChangeArrowheads="1"/>
            </p:cNvSpPr>
            <p:nvPr/>
          </p:nvSpPr>
          <p:spPr bwMode="auto">
            <a:xfrm>
              <a:off x="3899" y="2976"/>
              <a:ext cx="608" cy="163"/>
            </a:xfrm>
            <a:prstGeom prst="rect">
              <a:avLst/>
            </a:prstGeom>
            <a:noFill/>
            <a:ln w="9525">
              <a:noFill/>
              <a:miter lim="800000"/>
              <a:headEnd/>
              <a:tailEnd/>
            </a:ln>
          </p:spPr>
          <p:txBody>
            <a:bodyPr wrap="none" lIns="0" tIns="0" rIns="0" bIns="0">
              <a:spAutoFit/>
            </a:bodyPr>
            <a:lstStyle/>
            <a:p>
              <a:pPr eaLnBrk="0" hangingPunct="0"/>
              <a:r>
                <a:rPr lang="en-AU" sz="1700">
                  <a:solidFill>
                    <a:srgbClr val="000000"/>
                  </a:solidFill>
                </a:rPr>
                <a:t>8 110 000</a:t>
              </a:r>
              <a:endParaRPr lang="en-AU" sz="2400"/>
            </a:p>
          </p:txBody>
        </p:sp>
      </p:grpSp>
    </p:spTree>
    <p:extLst>
      <p:ext uri="{BB962C8B-B14F-4D97-AF65-F5344CB8AC3E}">
        <p14:creationId xmlns:p14="http://schemas.microsoft.com/office/powerpoint/2010/main" val="178790813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2"/>
          <p:cNvGraphicFramePr>
            <a:graphicFrameLocks noChangeAspect="1"/>
          </p:cNvGraphicFramePr>
          <p:nvPr/>
        </p:nvGraphicFramePr>
        <p:xfrm>
          <a:off x="1042988" y="954088"/>
          <a:ext cx="7532687" cy="5903912"/>
        </p:xfrm>
        <a:graphic>
          <a:graphicData uri="http://schemas.openxmlformats.org/presentationml/2006/ole">
            <mc:AlternateContent xmlns:mc="http://schemas.openxmlformats.org/markup-compatibility/2006">
              <mc:Choice xmlns:v="urn:schemas-microsoft-com:vml" Requires="v">
                <p:oleObj spid="_x0000_s149518" name="Photo Editor Photo" r:id="rId4" imgW="7228571" imgH="5714286" progId="">
                  <p:embed/>
                </p:oleObj>
              </mc:Choice>
              <mc:Fallback>
                <p:oleObj name="Photo Editor Photo" r:id="rId4" imgW="7228571" imgH="57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954088"/>
                        <a:ext cx="7532687" cy="59039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1" name="Rectangle 3"/>
          <p:cNvSpPr>
            <a:spLocks noGrp="1" noChangeArrowheads="1"/>
          </p:cNvSpPr>
          <p:nvPr>
            <p:ph type="title"/>
          </p:nvPr>
        </p:nvSpPr>
        <p:spPr>
          <a:xfrm>
            <a:off x="1116013" y="260350"/>
            <a:ext cx="7197725" cy="541338"/>
          </a:xfrm>
        </p:spPr>
        <p:txBody>
          <a:bodyPr/>
          <a:lstStyle/>
          <a:p>
            <a:r>
              <a:rPr lang="en-AU" sz="4000"/>
              <a:t>Salinity Strategy in Summary</a:t>
            </a:r>
          </a:p>
        </p:txBody>
      </p:sp>
      <p:sp>
        <p:nvSpPr>
          <p:cNvPr id="53252" name="Rectangle 4"/>
          <p:cNvSpPr>
            <a:spLocks noChangeArrowheads="1"/>
          </p:cNvSpPr>
          <p:nvPr/>
        </p:nvSpPr>
        <p:spPr bwMode="auto">
          <a:xfrm>
            <a:off x="1371600" y="6858000"/>
            <a:ext cx="914400" cy="914400"/>
          </a:xfrm>
          <a:prstGeom prst="rect">
            <a:avLst/>
          </a:prstGeom>
          <a:noFill/>
          <a:ln w="9525">
            <a:noFill/>
            <a:miter lim="800000"/>
            <a:headEnd/>
            <a:tailEnd/>
          </a:ln>
          <a:effectLst/>
        </p:spPr>
        <p:txBody>
          <a:bodyPr wrap="none" anchor="ctr"/>
          <a:lstStyle/>
          <a:p>
            <a:endParaRPr lang="en-AU"/>
          </a:p>
        </p:txBody>
      </p:sp>
      <p:sp>
        <p:nvSpPr>
          <p:cNvPr id="53253" name="Line 5"/>
          <p:cNvSpPr>
            <a:spLocks noChangeShapeType="1"/>
          </p:cNvSpPr>
          <p:nvPr/>
        </p:nvSpPr>
        <p:spPr bwMode="auto">
          <a:xfrm>
            <a:off x="3922713" y="4516438"/>
            <a:ext cx="152400" cy="0"/>
          </a:xfrm>
          <a:prstGeom prst="line">
            <a:avLst/>
          </a:prstGeom>
          <a:noFill/>
          <a:ln w="9525">
            <a:solidFill>
              <a:schemeClr val="bg1"/>
            </a:solidFill>
            <a:round/>
            <a:headEnd/>
            <a:tailEnd/>
          </a:ln>
          <a:effectLst/>
        </p:spPr>
        <p:txBody>
          <a:bodyPr wrap="none" anchor="ctr"/>
          <a:lstStyle/>
          <a:p>
            <a:endParaRPr lang="en-AU"/>
          </a:p>
        </p:txBody>
      </p:sp>
      <p:sp>
        <p:nvSpPr>
          <p:cNvPr id="53254" name="Line 6"/>
          <p:cNvSpPr>
            <a:spLocks noChangeShapeType="1"/>
          </p:cNvSpPr>
          <p:nvPr/>
        </p:nvSpPr>
        <p:spPr bwMode="auto">
          <a:xfrm>
            <a:off x="4495800" y="3048000"/>
            <a:ext cx="0" cy="0"/>
          </a:xfrm>
          <a:prstGeom prst="line">
            <a:avLst/>
          </a:prstGeom>
          <a:noFill/>
          <a:ln w="9525">
            <a:noFill/>
            <a:round/>
            <a:headEnd/>
            <a:tailEnd/>
          </a:ln>
          <a:effectLst/>
        </p:spPr>
        <p:txBody>
          <a:bodyPr wrap="none" anchor="ctr"/>
          <a:lstStyle/>
          <a:p>
            <a:endParaRPr lang="en-AU"/>
          </a:p>
        </p:txBody>
      </p:sp>
      <p:sp>
        <p:nvSpPr>
          <p:cNvPr id="53255" name="Line 7"/>
          <p:cNvSpPr>
            <a:spLocks noChangeShapeType="1"/>
          </p:cNvSpPr>
          <p:nvPr/>
        </p:nvSpPr>
        <p:spPr bwMode="auto">
          <a:xfrm>
            <a:off x="3160713" y="3068638"/>
            <a:ext cx="0" cy="0"/>
          </a:xfrm>
          <a:prstGeom prst="line">
            <a:avLst/>
          </a:prstGeom>
          <a:noFill/>
          <a:ln w="9525">
            <a:solidFill>
              <a:schemeClr val="bg1"/>
            </a:solidFill>
            <a:round/>
            <a:headEnd/>
            <a:tailEnd/>
          </a:ln>
          <a:effectLst/>
        </p:spPr>
        <p:txBody>
          <a:bodyPr wrap="none" anchor="ctr"/>
          <a:lstStyle/>
          <a:p>
            <a:endParaRPr lang="en-AU"/>
          </a:p>
        </p:txBody>
      </p:sp>
      <p:sp>
        <p:nvSpPr>
          <p:cNvPr id="53256" name="Line 8"/>
          <p:cNvSpPr>
            <a:spLocks noChangeShapeType="1"/>
          </p:cNvSpPr>
          <p:nvPr/>
        </p:nvSpPr>
        <p:spPr bwMode="auto">
          <a:xfrm>
            <a:off x="7162800" y="5410200"/>
            <a:ext cx="76200" cy="0"/>
          </a:xfrm>
          <a:prstGeom prst="line">
            <a:avLst/>
          </a:prstGeom>
          <a:noFill/>
          <a:ln w="9525">
            <a:noFill/>
            <a:round/>
            <a:headEnd/>
            <a:tailEnd/>
          </a:ln>
          <a:effectLst/>
        </p:spPr>
        <p:txBody>
          <a:bodyPr wrap="none" anchor="ctr"/>
          <a:lstStyle/>
          <a:p>
            <a:endParaRPr lang="en-AU"/>
          </a:p>
        </p:txBody>
      </p:sp>
      <p:grpSp>
        <p:nvGrpSpPr>
          <p:cNvPr id="2" name="Group 9"/>
          <p:cNvGrpSpPr>
            <a:grpSpLocks/>
          </p:cNvGrpSpPr>
          <p:nvPr/>
        </p:nvGrpSpPr>
        <p:grpSpPr bwMode="auto">
          <a:xfrm>
            <a:off x="5903913" y="1163638"/>
            <a:ext cx="2609850" cy="1371600"/>
            <a:chOff x="4077" y="720"/>
            <a:chExt cx="1644" cy="864"/>
          </a:xfrm>
        </p:grpSpPr>
        <p:sp>
          <p:nvSpPr>
            <p:cNvPr id="53258" name="Line 10"/>
            <p:cNvSpPr>
              <a:spLocks noChangeShapeType="1"/>
            </p:cNvSpPr>
            <p:nvPr/>
          </p:nvSpPr>
          <p:spPr bwMode="auto">
            <a:xfrm flipH="1">
              <a:off x="4077" y="960"/>
              <a:ext cx="912" cy="624"/>
            </a:xfrm>
            <a:prstGeom prst="line">
              <a:avLst/>
            </a:prstGeom>
            <a:noFill/>
            <a:ln w="19050">
              <a:solidFill>
                <a:srgbClr val="008080"/>
              </a:solidFill>
              <a:round/>
              <a:headEnd/>
              <a:tailEnd type="triangle" w="med" len="med"/>
            </a:ln>
            <a:effectLst/>
          </p:spPr>
          <p:txBody>
            <a:bodyPr wrap="none" anchor="ctr"/>
            <a:lstStyle/>
            <a:p>
              <a:endParaRPr lang="en-AU"/>
            </a:p>
          </p:txBody>
        </p:sp>
        <p:sp>
          <p:nvSpPr>
            <p:cNvPr id="53259" name="Text Box 11"/>
            <p:cNvSpPr txBox="1">
              <a:spLocks noChangeArrowheads="1"/>
            </p:cNvSpPr>
            <p:nvPr/>
          </p:nvSpPr>
          <p:spPr bwMode="auto">
            <a:xfrm>
              <a:off x="4845" y="720"/>
              <a:ext cx="876" cy="460"/>
            </a:xfrm>
            <a:prstGeom prst="rect">
              <a:avLst/>
            </a:prstGeom>
            <a:solidFill>
              <a:srgbClr val="008080"/>
            </a:solidFill>
            <a:ln w="9525">
              <a:noFill/>
              <a:miter lim="800000"/>
              <a:headEnd/>
              <a:tailEnd/>
            </a:ln>
            <a:effectLst/>
          </p:spPr>
          <p:txBody>
            <a:bodyPr>
              <a:spAutoFit/>
            </a:bodyPr>
            <a:lstStyle/>
            <a:p>
              <a:pPr algn="ctr" eaLnBrk="0" hangingPunct="0">
                <a:spcBef>
                  <a:spcPct val="50000"/>
                </a:spcBef>
              </a:pPr>
              <a:r>
                <a:rPr lang="en-AU" sz="1400" b="1">
                  <a:solidFill>
                    <a:schemeClr val="bg1"/>
                  </a:solidFill>
                </a:rPr>
                <a:t>Farming systems development</a:t>
              </a:r>
              <a:endParaRPr lang="en-AU" sz="2400">
                <a:solidFill>
                  <a:schemeClr val="bg1"/>
                </a:solidFill>
                <a:latin typeface="Times New Roman" pitchFamily="18" charset="0"/>
              </a:endParaRPr>
            </a:p>
          </p:txBody>
        </p:sp>
      </p:grpSp>
      <p:grpSp>
        <p:nvGrpSpPr>
          <p:cNvPr id="3" name="Group 12"/>
          <p:cNvGrpSpPr>
            <a:grpSpLocks/>
          </p:cNvGrpSpPr>
          <p:nvPr/>
        </p:nvGrpSpPr>
        <p:grpSpPr bwMode="auto">
          <a:xfrm>
            <a:off x="5751513" y="4973638"/>
            <a:ext cx="2771775" cy="730250"/>
            <a:chOff x="3981" y="3120"/>
            <a:chExt cx="1746" cy="460"/>
          </a:xfrm>
        </p:grpSpPr>
        <p:sp>
          <p:nvSpPr>
            <p:cNvPr id="53261" name="Text Box 13"/>
            <p:cNvSpPr txBox="1">
              <a:spLocks noChangeArrowheads="1"/>
            </p:cNvSpPr>
            <p:nvPr/>
          </p:nvSpPr>
          <p:spPr bwMode="auto">
            <a:xfrm>
              <a:off x="4809" y="3120"/>
              <a:ext cx="918" cy="460"/>
            </a:xfrm>
            <a:prstGeom prst="rect">
              <a:avLst/>
            </a:prstGeom>
            <a:solidFill>
              <a:srgbClr val="008080"/>
            </a:solidFill>
            <a:ln w="9525">
              <a:noFill/>
              <a:miter lim="800000"/>
              <a:headEnd/>
              <a:tailEnd/>
            </a:ln>
            <a:effectLst/>
          </p:spPr>
          <p:txBody>
            <a:bodyPr>
              <a:spAutoFit/>
            </a:bodyPr>
            <a:lstStyle/>
            <a:p>
              <a:pPr algn="ctr" eaLnBrk="0" hangingPunct="0">
                <a:spcBef>
                  <a:spcPct val="50000"/>
                </a:spcBef>
              </a:pPr>
              <a:r>
                <a:rPr lang="en-AU" sz="1400" b="1">
                  <a:solidFill>
                    <a:schemeClr val="bg1"/>
                  </a:solidFill>
                </a:rPr>
                <a:t>Forestry for environmental services</a:t>
              </a:r>
              <a:endParaRPr lang="en-AU" sz="2400">
                <a:solidFill>
                  <a:schemeClr val="bg1"/>
                </a:solidFill>
                <a:latin typeface="Times New Roman" pitchFamily="18" charset="0"/>
              </a:endParaRPr>
            </a:p>
          </p:txBody>
        </p:sp>
        <p:sp>
          <p:nvSpPr>
            <p:cNvPr id="53262" name="Line 14"/>
            <p:cNvSpPr>
              <a:spLocks noChangeShapeType="1"/>
            </p:cNvSpPr>
            <p:nvPr/>
          </p:nvSpPr>
          <p:spPr bwMode="auto">
            <a:xfrm flipH="1" flipV="1">
              <a:off x="3981" y="3120"/>
              <a:ext cx="876" cy="264"/>
            </a:xfrm>
            <a:prstGeom prst="line">
              <a:avLst/>
            </a:prstGeom>
            <a:noFill/>
            <a:ln w="19050">
              <a:solidFill>
                <a:srgbClr val="008080"/>
              </a:solidFill>
              <a:round/>
              <a:headEnd/>
              <a:tailEnd type="triangle" w="med" len="med"/>
            </a:ln>
            <a:effectLst/>
          </p:spPr>
          <p:txBody>
            <a:bodyPr wrap="none" anchor="ctr"/>
            <a:lstStyle/>
            <a:p>
              <a:endParaRPr lang="en-AU"/>
            </a:p>
          </p:txBody>
        </p:sp>
      </p:grpSp>
      <p:grpSp>
        <p:nvGrpSpPr>
          <p:cNvPr id="4" name="Group 15"/>
          <p:cNvGrpSpPr>
            <a:grpSpLocks/>
          </p:cNvGrpSpPr>
          <p:nvPr/>
        </p:nvGrpSpPr>
        <p:grpSpPr bwMode="auto">
          <a:xfrm>
            <a:off x="1112838" y="4668838"/>
            <a:ext cx="1971675" cy="1720850"/>
            <a:chOff x="1059" y="2928"/>
            <a:chExt cx="1242" cy="1084"/>
          </a:xfrm>
        </p:grpSpPr>
        <p:sp>
          <p:nvSpPr>
            <p:cNvPr id="53264" name="Text Box 16"/>
            <p:cNvSpPr txBox="1">
              <a:spLocks noChangeArrowheads="1"/>
            </p:cNvSpPr>
            <p:nvPr/>
          </p:nvSpPr>
          <p:spPr bwMode="auto">
            <a:xfrm>
              <a:off x="1059" y="3552"/>
              <a:ext cx="912" cy="460"/>
            </a:xfrm>
            <a:prstGeom prst="rect">
              <a:avLst/>
            </a:prstGeom>
            <a:solidFill>
              <a:srgbClr val="008080"/>
            </a:solidFill>
            <a:ln w="9525">
              <a:noFill/>
              <a:miter lim="800000"/>
              <a:headEnd/>
              <a:tailEnd/>
            </a:ln>
            <a:effectLst/>
          </p:spPr>
          <p:txBody>
            <a:bodyPr>
              <a:spAutoFit/>
            </a:bodyPr>
            <a:lstStyle/>
            <a:p>
              <a:pPr algn="ctr" eaLnBrk="0" hangingPunct="0">
                <a:spcBef>
                  <a:spcPct val="50000"/>
                </a:spcBef>
              </a:pPr>
              <a:r>
                <a:rPr lang="en-AU" sz="1400" b="1">
                  <a:solidFill>
                    <a:schemeClr val="bg1"/>
                  </a:solidFill>
                </a:rPr>
                <a:t>Joint works to protect shared rivers</a:t>
              </a:r>
              <a:endParaRPr lang="en-AU" sz="2400">
                <a:solidFill>
                  <a:schemeClr val="bg1"/>
                </a:solidFill>
                <a:latin typeface="Times New Roman" pitchFamily="18" charset="0"/>
              </a:endParaRPr>
            </a:p>
          </p:txBody>
        </p:sp>
        <p:sp>
          <p:nvSpPr>
            <p:cNvPr id="53265" name="Line 17"/>
            <p:cNvSpPr>
              <a:spLocks noChangeShapeType="1"/>
            </p:cNvSpPr>
            <p:nvPr/>
          </p:nvSpPr>
          <p:spPr bwMode="auto">
            <a:xfrm flipV="1">
              <a:off x="1965" y="2928"/>
              <a:ext cx="336" cy="624"/>
            </a:xfrm>
            <a:prstGeom prst="line">
              <a:avLst/>
            </a:prstGeom>
            <a:noFill/>
            <a:ln w="19050">
              <a:solidFill>
                <a:srgbClr val="008080"/>
              </a:solidFill>
              <a:round/>
              <a:headEnd/>
              <a:tailEnd type="triangle" w="med" len="med"/>
            </a:ln>
            <a:effectLst/>
          </p:spPr>
          <p:txBody>
            <a:bodyPr wrap="none" anchor="ctr"/>
            <a:lstStyle/>
            <a:p>
              <a:endParaRPr lang="en-AU"/>
            </a:p>
          </p:txBody>
        </p:sp>
      </p:grpSp>
      <p:grpSp>
        <p:nvGrpSpPr>
          <p:cNvPr id="5" name="Group 18"/>
          <p:cNvGrpSpPr>
            <a:grpSpLocks/>
          </p:cNvGrpSpPr>
          <p:nvPr/>
        </p:nvGrpSpPr>
        <p:grpSpPr bwMode="auto">
          <a:xfrm>
            <a:off x="1074738" y="1163638"/>
            <a:ext cx="7456487" cy="4495800"/>
            <a:chOff x="1035" y="720"/>
            <a:chExt cx="4697" cy="2832"/>
          </a:xfrm>
        </p:grpSpPr>
        <p:grpSp>
          <p:nvGrpSpPr>
            <p:cNvPr id="6" name="Group 19"/>
            <p:cNvGrpSpPr>
              <a:grpSpLocks/>
            </p:cNvGrpSpPr>
            <p:nvPr/>
          </p:nvGrpSpPr>
          <p:grpSpPr bwMode="auto">
            <a:xfrm>
              <a:off x="1035" y="720"/>
              <a:ext cx="4697" cy="2784"/>
              <a:chOff x="1035" y="720"/>
              <a:chExt cx="4697" cy="2784"/>
            </a:xfrm>
          </p:grpSpPr>
          <p:grpSp>
            <p:nvGrpSpPr>
              <p:cNvPr id="7" name="Group 20"/>
              <p:cNvGrpSpPr>
                <a:grpSpLocks/>
              </p:cNvGrpSpPr>
              <p:nvPr/>
            </p:nvGrpSpPr>
            <p:grpSpPr bwMode="auto">
              <a:xfrm>
                <a:off x="1042" y="720"/>
                <a:ext cx="1979" cy="2784"/>
                <a:chOff x="1042" y="720"/>
                <a:chExt cx="1979" cy="2784"/>
              </a:xfrm>
            </p:grpSpPr>
            <p:sp>
              <p:nvSpPr>
                <p:cNvPr id="53269" name="Text Box 21"/>
                <p:cNvSpPr txBox="1">
                  <a:spLocks noChangeArrowheads="1"/>
                </p:cNvSpPr>
                <p:nvPr/>
              </p:nvSpPr>
              <p:spPr bwMode="auto">
                <a:xfrm>
                  <a:off x="1042" y="720"/>
                  <a:ext cx="1200" cy="326"/>
                </a:xfrm>
                <a:prstGeom prst="rect">
                  <a:avLst/>
                </a:prstGeom>
                <a:solidFill>
                  <a:srgbClr val="000080"/>
                </a:solidFill>
                <a:ln w="9525">
                  <a:noFill/>
                  <a:miter lim="800000"/>
                  <a:headEnd/>
                  <a:tailEnd/>
                </a:ln>
                <a:effectLst/>
              </p:spPr>
              <p:txBody>
                <a:bodyPr>
                  <a:spAutoFit/>
                </a:bodyPr>
                <a:lstStyle/>
                <a:p>
                  <a:pPr algn="ctr" eaLnBrk="0" hangingPunct="0">
                    <a:spcBef>
                      <a:spcPct val="50000"/>
                    </a:spcBef>
                  </a:pPr>
                  <a:r>
                    <a:rPr lang="en-AU" sz="1400" b="1">
                      <a:solidFill>
                        <a:schemeClr val="bg1"/>
                      </a:solidFill>
                    </a:rPr>
                    <a:t>State salinity Strategies</a:t>
                  </a:r>
                </a:p>
              </p:txBody>
            </p:sp>
            <p:sp>
              <p:nvSpPr>
                <p:cNvPr id="53270" name="Line 22"/>
                <p:cNvSpPr>
                  <a:spLocks noChangeShapeType="1"/>
                </p:cNvSpPr>
                <p:nvPr/>
              </p:nvSpPr>
              <p:spPr bwMode="auto">
                <a:xfrm>
                  <a:off x="2157" y="1056"/>
                  <a:ext cx="864" cy="1296"/>
                </a:xfrm>
                <a:prstGeom prst="line">
                  <a:avLst/>
                </a:prstGeom>
                <a:noFill/>
                <a:ln w="19050">
                  <a:solidFill>
                    <a:srgbClr val="000080"/>
                  </a:solidFill>
                  <a:round/>
                  <a:headEnd/>
                  <a:tailEnd type="triangle" w="med" len="med"/>
                </a:ln>
                <a:effectLst/>
              </p:spPr>
              <p:txBody>
                <a:bodyPr wrap="none" anchor="ctr"/>
                <a:lstStyle/>
                <a:p>
                  <a:endParaRPr lang="en-AU"/>
                </a:p>
              </p:txBody>
            </p:sp>
            <p:sp>
              <p:nvSpPr>
                <p:cNvPr id="53271" name="Line 23"/>
                <p:cNvSpPr>
                  <a:spLocks noChangeShapeType="1"/>
                </p:cNvSpPr>
                <p:nvPr/>
              </p:nvSpPr>
              <p:spPr bwMode="auto">
                <a:xfrm>
                  <a:off x="2013" y="1056"/>
                  <a:ext cx="672" cy="2448"/>
                </a:xfrm>
                <a:prstGeom prst="line">
                  <a:avLst/>
                </a:prstGeom>
                <a:noFill/>
                <a:ln w="19050">
                  <a:solidFill>
                    <a:srgbClr val="000080"/>
                  </a:solidFill>
                  <a:round/>
                  <a:headEnd/>
                  <a:tailEnd type="triangle" w="med" len="med"/>
                </a:ln>
                <a:effectLst/>
              </p:spPr>
              <p:txBody>
                <a:bodyPr wrap="none" anchor="ctr"/>
                <a:lstStyle/>
                <a:p>
                  <a:endParaRPr lang="en-AU"/>
                </a:p>
              </p:txBody>
            </p:sp>
            <p:sp>
              <p:nvSpPr>
                <p:cNvPr id="53272" name="Line 24"/>
                <p:cNvSpPr>
                  <a:spLocks noChangeShapeType="1"/>
                </p:cNvSpPr>
                <p:nvPr/>
              </p:nvSpPr>
              <p:spPr bwMode="auto">
                <a:xfrm>
                  <a:off x="1821" y="1056"/>
                  <a:ext cx="384" cy="1584"/>
                </a:xfrm>
                <a:prstGeom prst="line">
                  <a:avLst/>
                </a:prstGeom>
                <a:noFill/>
                <a:ln w="19050">
                  <a:solidFill>
                    <a:srgbClr val="000080"/>
                  </a:solidFill>
                  <a:round/>
                  <a:headEnd/>
                  <a:tailEnd type="triangle" w="med" len="med"/>
                </a:ln>
                <a:effectLst/>
              </p:spPr>
              <p:txBody>
                <a:bodyPr wrap="none" anchor="ctr"/>
                <a:lstStyle/>
                <a:p>
                  <a:endParaRPr lang="en-AU"/>
                </a:p>
              </p:txBody>
            </p:sp>
          </p:grpSp>
          <p:grpSp>
            <p:nvGrpSpPr>
              <p:cNvPr id="8" name="Group 25"/>
              <p:cNvGrpSpPr>
                <a:grpSpLocks/>
              </p:cNvGrpSpPr>
              <p:nvPr/>
            </p:nvGrpSpPr>
            <p:grpSpPr bwMode="auto">
              <a:xfrm>
                <a:off x="3977" y="1901"/>
                <a:ext cx="1755" cy="520"/>
                <a:chOff x="3977" y="1901"/>
                <a:chExt cx="1755" cy="520"/>
              </a:xfrm>
            </p:grpSpPr>
            <p:sp>
              <p:nvSpPr>
                <p:cNvPr id="53274" name="Text Box 26"/>
                <p:cNvSpPr txBox="1">
                  <a:spLocks noChangeArrowheads="1"/>
                </p:cNvSpPr>
                <p:nvPr/>
              </p:nvSpPr>
              <p:spPr bwMode="auto">
                <a:xfrm>
                  <a:off x="4868" y="1901"/>
                  <a:ext cx="864" cy="460"/>
                </a:xfrm>
                <a:prstGeom prst="rect">
                  <a:avLst/>
                </a:prstGeom>
                <a:solidFill>
                  <a:srgbClr val="000080"/>
                </a:solidFill>
                <a:ln w="9525">
                  <a:noFill/>
                  <a:miter lim="800000"/>
                  <a:headEnd/>
                  <a:tailEnd/>
                </a:ln>
                <a:effectLst/>
              </p:spPr>
              <p:txBody>
                <a:bodyPr>
                  <a:spAutoFit/>
                </a:bodyPr>
                <a:lstStyle/>
                <a:p>
                  <a:pPr algn="ctr" eaLnBrk="0" hangingPunct="0">
                    <a:spcBef>
                      <a:spcPct val="50000"/>
                    </a:spcBef>
                  </a:pPr>
                  <a:r>
                    <a:rPr lang="en-AU" sz="1400" b="1">
                      <a:solidFill>
                        <a:schemeClr val="bg1"/>
                      </a:solidFill>
                    </a:rPr>
                    <a:t>Catchment Management Strategy</a:t>
                  </a:r>
                  <a:endParaRPr lang="en-AU" sz="2400">
                    <a:solidFill>
                      <a:schemeClr val="bg1"/>
                    </a:solidFill>
                    <a:latin typeface="Times New Roman" pitchFamily="18" charset="0"/>
                  </a:endParaRPr>
                </a:p>
              </p:txBody>
            </p:sp>
            <p:sp>
              <p:nvSpPr>
                <p:cNvPr id="53275" name="Line 27"/>
                <p:cNvSpPr>
                  <a:spLocks noChangeShapeType="1"/>
                </p:cNvSpPr>
                <p:nvPr/>
              </p:nvSpPr>
              <p:spPr bwMode="auto">
                <a:xfrm flipH="1">
                  <a:off x="3977" y="2277"/>
                  <a:ext cx="1008" cy="144"/>
                </a:xfrm>
                <a:prstGeom prst="line">
                  <a:avLst/>
                </a:prstGeom>
                <a:noFill/>
                <a:ln w="19050">
                  <a:solidFill>
                    <a:srgbClr val="000080"/>
                  </a:solidFill>
                  <a:round/>
                  <a:headEnd/>
                  <a:tailEnd type="triangle" w="med" len="med"/>
                </a:ln>
                <a:effectLst/>
              </p:spPr>
              <p:txBody>
                <a:bodyPr wrap="none" anchor="ctr"/>
                <a:lstStyle/>
                <a:p>
                  <a:endParaRPr lang="en-AU"/>
                </a:p>
              </p:txBody>
            </p:sp>
          </p:grpSp>
          <p:grpSp>
            <p:nvGrpSpPr>
              <p:cNvPr id="9" name="Group 28"/>
              <p:cNvGrpSpPr>
                <a:grpSpLocks/>
              </p:cNvGrpSpPr>
              <p:nvPr/>
            </p:nvGrpSpPr>
            <p:grpSpPr bwMode="auto">
              <a:xfrm>
                <a:off x="3405" y="2531"/>
                <a:ext cx="2327" cy="637"/>
                <a:chOff x="3405" y="2531"/>
                <a:chExt cx="2327" cy="637"/>
              </a:xfrm>
            </p:grpSpPr>
            <p:sp>
              <p:nvSpPr>
                <p:cNvPr id="53277" name="Line 29"/>
                <p:cNvSpPr>
                  <a:spLocks noChangeShapeType="1"/>
                </p:cNvSpPr>
                <p:nvPr/>
              </p:nvSpPr>
              <p:spPr bwMode="auto">
                <a:xfrm flipH="1">
                  <a:off x="3405" y="2736"/>
                  <a:ext cx="1296" cy="432"/>
                </a:xfrm>
                <a:prstGeom prst="line">
                  <a:avLst/>
                </a:prstGeom>
                <a:noFill/>
                <a:ln w="19050">
                  <a:solidFill>
                    <a:srgbClr val="000080"/>
                  </a:solidFill>
                  <a:round/>
                  <a:headEnd/>
                  <a:tailEnd type="triangle" w="med" len="med"/>
                </a:ln>
                <a:effectLst/>
              </p:spPr>
              <p:txBody>
                <a:bodyPr wrap="none" anchor="ctr"/>
                <a:lstStyle/>
                <a:p>
                  <a:endParaRPr lang="en-AU"/>
                </a:p>
              </p:txBody>
            </p:sp>
            <p:sp>
              <p:nvSpPr>
                <p:cNvPr id="53278" name="Text Box 30"/>
                <p:cNvSpPr txBox="1">
                  <a:spLocks noChangeArrowheads="1"/>
                </p:cNvSpPr>
                <p:nvPr/>
              </p:nvSpPr>
              <p:spPr bwMode="auto">
                <a:xfrm>
                  <a:off x="4532" y="2531"/>
                  <a:ext cx="1200" cy="460"/>
                </a:xfrm>
                <a:prstGeom prst="rect">
                  <a:avLst/>
                </a:prstGeom>
                <a:solidFill>
                  <a:srgbClr val="000080"/>
                </a:solidFill>
                <a:ln w="9525">
                  <a:noFill/>
                  <a:miter lim="800000"/>
                  <a:headEnd/>
                  <a:tailEnd/>
                </a:ln>
                <a:effectLst/>
              </p:spPr>
              <p:txBody>
                <a:bodyPr>
                  <a:spAutoFit/>
                </a:bodyPr>
                <a:lstStyle/>
                <a:p>
                  <a:pPr algn="ctr" eaLnBrk="0" hangingPunct="0">
                    <a:spcBef>
                      <a:spcPct val="50000"/>
                    </a:spcBef>
                  </a:pPr>
                  <a:r>
                    <a:rPr lang="en-AU" sz="1400" b="1">
                      <a:solidFill>
                        <a:schemeClr val="bg1"/>
                      </a:solidFill>
                    </a:rPr>
                    <a:t>Irrigation and land and water management plan</a:t>
                  </a:r>
                  <a:endParaRPr lang="en-AU" sz="2400">
                    <a:solidFill>
                      <a:schemeClr val="bg1"/>
                    </a:solidFill>
                    <a:latin typeface="Times New Roman" pitchFamily="18" charset="0"/>
                  </a:endParaRPr>
                </a:p>
              </p:txBody>
            </p:sp>
          </p:grpSp>
          <p:grpSp>
            <p:nvGrpSpPr>
              <p:cNvPr id="10" name="Group 31"/>
              <p:cNvGrpSpPr>
                <a:grpSpLocks/>
              </p:cNvGrpSpPr>
              <p:nvPr/>
            </p:nvGrpSpPr>
            <p:grpSpPr bwMode="auto">
              <a:xfrm>
                <a:off x="1035" y="2352"/>
                <a:ext cx="1209" cy="576"/>
                <a:chOff x="1035" y="2352"/>
                <a:chExt cx="1209" cy="576"/>
              </a:xfrm>
            </p:grpSpPr>
            <p:sp>
              <p:nvSpPr>
                <p:cNvPr id="53280" name="Text Box 32"/>
                <p:cNvSpPr txBox="1">
                  <a:spLocks noChangeArrowheads="1"/>
                </p:cNvSpPr>
                <p:nvPr/>
              </p:nvSpPr>
              <p:spPr bwMode="auto">
                <a:xfrm>
                  <a:off x="1035" y="2352"/>
                  <a:ext cx="960" cy="460"/>
                </a:xfrm>
                <a:prstGeom prst="rect">
                  <a:avLst/>
                </a:prstGeom>
                <a:solidFill>
                  <a:srgbClr val="006666"/>
                </a:solidFill>
                <a:ln w="9525">
                  <a:noFill/>
                  <a:miter lim="800000"/>
                  <a:headEnd/>
                  <a:tailEnd/>
                </a:ln>
                <a:effectLst/>
              </p:spPr>
              <p:txBody>
                <a:bodyPr>
                  <a:spAutoFit/>
                </a:bodyPr>
                <a:lstStyle/>
                <a:p>
                  <a:pPr eaLnBrk="0" hangingPunct="0">
                    <a:spcBef>
                      <a:spcPct val="50000"/>
                    </a:spcBef>
                  </a:pPr>
                  <a:r>
                    <a:rPr lang="en-AU" sz="1400" b="1">
                      <a:solidFill>
                        <a:schemeClr val="bg1"/>
                      </a:solidFill>
                    </a:rPr>
                    <a:t>Morgan salinity target &lt;800EC 95% of time</a:t>
                  </a:r>
                </a:p>
              </p:txBody>
            </p:sp>
            <p:sp>
              <p:nvSpPr>
                <p:cNvPr id="53281" name="Line 33"/>
                <p:cNvSpPr>
                  <a:spLocks noChangeShapeType="1"/>
                </p:cNvSpPr>
                <p:nvPr/>
              </p:nvSpPr>
              <p:spPr bwMode="auto">
                <a:xfrm>
                  <a:off x="1998" y="2734"/>
                  <a:ext cx="156" cy="110"/>
                </a:xfrm>
                <a:prstGeom prst="line">
                  <a:avLst/>
                </a:prstGeom>
                <a:noFill/>
                <a:ln w="19050">
                  <a:solidFill>
                    <a:srgbClr val="006666"/>
                  </a:solidFill>
                  <a:round/>
                  <a:headEnd/>
                  <a:tailEnd type="triangle" w="med" len="med"/>
                </a:ln>
                <a:effectLst/>
              </p:spPr>
              <p:txBody>
                <a:bodyPr wrap="none" anchor="ctr"/>
                <a:lstStyle/>
                <a:p>
                  <a:endParaRPr lang="en-AU"/>
                </a:p>
              </p:txBody>
            </p:sp>
            <p:sp>
              <p:nvSpPr>
                <p:cNvPr id="53282" name="AutoShape 34"/>
                <p:cNvSpPr>
                  <a:spLocks noChangeArrowheads="1"/>
                </p:cNvSpPr>
                <p:nvPr/>
              </p:nvSpPr>
              <p:spPr bwMode="auto">
                <a:xfrm>
                  <a:off x="2148" y="2832"/>
                  <a:ext cx="96" cy="96"/>
                </a:xfrm>
                <a:prstGeom prst="star5">
                  <a:avLst/>
                </a:prstGeom>
                <a:solidFill>
                  <a:srgbClr val="006666"/>
                </a:solidFill>
                <a:ln w="9525">
                  <a:no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grpSp>
          <p:grpSp>
            <p:nvGrpSpPr>
              <p:cNvPr id="11" name="Group 35"/>
              <p:cNvGrpSpPr>
                <a:grpSpLocks/>
              </p:cNvGrpSpPr>
              <p:nvPr/>
            </p:nvGrpSpPr>
            <p:grpSpPr bwMode="auto">
              <a:xfrm>
                <a:off x="3508" y="1397"/>
                <a:ext cx="2216" cy="727"/>
                <a:chOff x="3508" y="1397"/>
                <a:chExt cx="2216" cy="727"/>
              </a:xfrm>
            </p:grpSpPr>
            <p:grpSp>
              <p:nvGrpSpPr>
                <p:cNvPr id="12" name="Group 36"/>
                <p:cNvGrpSpPr>
                  <a:grpSpLocks/>
                </p:cNvGrpSpPr>
                <p:nvPr/>
              </p:nvGrpSpPr>
              <p:grpSpPr bwMode="auto">
                <a:xfrm>
                  <a:off x="3597" y="1397"/>
                  <a:ext cx="2127" cy="667"/>
                  <a:chOff x="3597" y="1397"/>
                  <a:chExt cx="2127" cy="667"/>
                </a:xfrm>
              </p:grpSpPr>
              <p:sp>
                <p:nvSpPr>
                  <p:cNvPr id="53285" name="Line 37"/>
                  <p:cNvSpPr>
                    <a:spLocks noChangeShapeType="1"/>
                  </p:cNvSpPr>
                  <p:nvPr/>
                </p:nvSpPr>
                <p:spPr bwMode="auto">
                  <a:xfrm flipH="1">
                    <a:off x="3597" y="1536"/>
                    <a:ext cx="1392" cy="528"/>
                  </a:xfrm>
                  <a:prstGeom prst="line">
                    <a:avLst/>
                  </a:prstGeom>
                  <a:noFill/>
                  <a:ln w="19050">
                    <a:solidFill>
                      <a:srgbClr val="006666"/>
                    </a:solidFill>
                    <a:round/>
                    <a:headEnd/>
                    <a:tailEnd type="triangle" w="med" len="med"/>
                  </a:ln>
                  <a:effectLst/>
                </p:spPr>
                <p:txBody>
                  <a:bodyPr wrap="none" anchor="ctr"/>
                  <a:lstStyle/>
                  <a:p>
                    <a:endParaRPr lang="en-AU"/>
                  </a:p>
                </p:txBody>
              </p:sp>
              <p:sp>
                <p:nvSpPr>
                  <p:cNvPr id="53286" name="Text Box 38"/>
                  <p:cNvSpPr txBox="1">
                    <a:spLocks noChangeArrowheads="1"/>
                  </p:cNvSpPr>
                  <p:nvPr/>
                </p:nvSpPr>
                <p:spPr bwMode="auto">
                  <a:xfrm>
                    <a:off x="4911" y="1397"/>
                    <a:ext cx="813" cy="332"/>
                  </a:xfrm>
                  <a:prstGeom prst="rect">
                    <a:avLst/>
                  </a:prstGeom>
                  <a:solidFill>
                    <a:srgbClr val="006666"/>
                  </a:solidFill>
                  <a:ln w="9525">
                    <a:solidFill>
                      <a:srgbClr val="006666"/>
                    </a:solidFill>
                    <a:miter lim="800000"/>
                    <a:headEnd/>
                    <a:tailEnd/>
                  </a:ln>
                  <a:effectLst/>
                </p:spPr>
                <p:txBody>
                  <a:bodyPr>
                    <a:spAutoFit/>
                  </a:bodyPr>
                  <a:lstStyle/>
                  <a:p>
                    <a:pPr algn="r" eaLnBrk="0" hangingPunct="0">
                      <a:spcBef>
                        <a:spcPct val="50000"/>
                      </a:spcBef>
                    </a:pPr>
                    <a:r>
                      <a:rPr lang="en-AU" sz="1400" b="1">
                        <a:solidFill>
                          <a:schemeClr val="bg1"/>
                        </a:solidFill>
                      </a:rPr>
                      <a:t>End of valley target site</a:t>
                    </a:r>
                    <a:endParaRPr lang="en-AU" sz="1400">
                      <a:solidFill>
                        <a:schemeClr val="bg1"/>
                      </a:solidFill>
                      <a:latin typeface="Times New Roman" pitchFamily="18" charset="0"/>
                    </a:endParaRPr>
                  </a:p>
                </p:txBody>
              </p:sp>
            </p:grpSp>
            <p:sp>
              <p:nvSpPr>
                <p:cNvPr id="53287" name="AutoShape 39"/>
                <p:cNvSpPr>
                  <a:spLocks noChangeArrowheads="1"/>
                </p:cNvSpPr>
                <p:nvPr/>
              </p:nvSpPr>
              <p:spPr bwMode="auto">
                <a:xfrm>
                  <a:off x="3508" y="2028"/>
                  <a:ext cx="96" cy="96"/>
                </a:xfrm>
                <a:prstGeom prst="star5">
                  <a:avLst/>
                </a:prstGeom>
                <a:solidFill>
                  <a:srgbClr val="006666"/>
                </a:solidFill>
                <a:ln w="9525">
                  <a:no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grpSp>
        </p:grpSp>
        <p:grpSp>
          <p:nvGrpSpPr>
            <p:cNvPr id="13" name="Group 40"/>
            <p:cNvGrpSpPr>
              <a:grpSpLocks/>
            </p:cNvGrpSpPr>
            <p:nvPr/>
          </p:nvGrpSpPr>
          <p:grpSpPr bwMode="auto">
            <a:xfrm>
              <a:off x="2541" y="3264"/>
              <a:ext cx="1056" cy="288"/>
              <a:chOff x="2541" y="3264"/>
              <a:chExt cx="1056" cy="288"/>
            </a:xfrm>
          </p:grpSpPr>
          <p:sp>
            <p:nvSpPr>
              <p:cNvPr id="53289" name="AutoShape 41"/>
              <p:cNvSpPr>
                <a:spLocks noChangeArrowheads="1"/>
              </p:cNvSpPr>
              <p:nvPr/>
            </p:nvSpPr>
            <p:spPr bwMode="auto">
              <a:xfrm>
                <a:off x="2541" y="3312"/>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290" name="AutoShape 42"/>
              <p:cNvSpPr>
                <a:spLocks noChangeArrowheads="1"/>
              </p:cNvSpPr>
              <p:nvPr/>
            </p:nvSpPr>
            <p:spPr bwMode="auto">
              <a:xfrm>
                <a:off x="3501" y="3408"/>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291" name="AutoShape 43"/>
              <p:cNvSpPr>
                <a:spLocks noChangeArrowheads="1"/>
              </p:cNvSpPr>
              <p:nvPr/>
            </p:nvSpPr>
            <p:spPr bwMode="auto">
              <a:xfrm>
                <a:off x="2637" y="3408"/>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292" name="AutoShape 44"/>
              <p:cNvSpPr>
                <a:spLocks noChangeArrowheads="1"/>
              </p:cNvSpPr>
              <p:nvPr/>
            </p:nvSpPr>
            <p:spPr bwMode="auto">
              <a:xfrm>
                <a:off x="2925" y="3264"/>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293" name="AutoShape 45"/>
              <p:cNvSpPr>
                <a:spLocks noChangeArrowheads="1"/>
              </p:cNvSpPr>
              <p:nvPr/>
            </p:nvSpPr>
            <p:spPr bwMode="auto">
              <a:xfrm>
                <a:off x="2817" y="3288"/>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294" name="AutoShape 46"/>
              <p:cNvSpPr>
                <a:spLocks noChangeArrowheads="1"/>
              </p:cNvSpPr>
              <p:nvPr/>
            </p:nvSpPr>
            <p:spPr bwMode="auto">
              <a:xfrm>
                <a:off x="3069" y="3456"/>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295" name="AutoShape 47"/>
              <p:cNvSpPr>
                <a:spLocks noChangeArrowheads="1"/>
              </p:cNvSpPr>
              <p:nvPr/>
            </p:nvSpPr>
            <p:spPr bwMode="auto">
              <a:xfrm>
                <a:off x="3309" y="3360"/>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296" name="AutoShape 48"/>
              <p:cNvSpPr>
                <a:spLocks noChangeArrowheads="1"/>
              </p:cNvSpPr>
              <p:nvPr/>
            </p:nvSpPr>
            <p:spPr bwMode="auto">
              <a:xfrm>
                <a:off x="3197" y="3420"/>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grpSp>
        <p:grpSp>
          <p:nvGrpSpPr>
            <p:cNvPr id="14" name="Group 49"/>
            <p:cNvGrpSpPr>
              <a:grpSpLocks/>
            </p:cNvGrpSpPr>
            <p:nvPr/>
          </p:nvGrpSpPr>
          <p:grpSpPr bwMode="auto">
            <a:xfrm>
              <a:off x="2869" y="1872"/>
              <a:ext cx="1256" cy="1208"/>
              <a:chOff x="2869" y="1872"/>
              <a:chExt cx="1256" cy="1208"/>
            </a:xfrm>
          </p:grpSpPr>
          <p:sp>
            <p:nvSpPr>
              <p:cNvPr id="53298" name="AutoShape 50"/>
              <p:cNvSpPr>
                <a:spLocks noChangeArrowheads="1"/>
              </p:cNvSpPr>
              <p:nvPr/>
            </p:nvSpPr>
            <p:spPr bwMode="auto">
              <a:xfrm>
                <a:off x="2869" y="2984"/>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299" name="AutoShape 51"/>
              <p:cNvSpPr>
                <a:spLocks noChangeArrowheads="1"/>
              </p:cNvSpPr>
              <p:nvPr/>
            </p:nvSpPr>
            <p:spPr bwMode="auto">
              <a:xfrm>
                <a:off x="3645" y="2736"/>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300" name="AutoShape 52"/>
              <p:cNvSpPr>
                <a:spLocks noChangeArrowheads="1"/>
              </p:cNvSpPr>
              <p:nvPr/>
            </p:nvSpPr>
            <p:spPr bwMode="auto">
              <a:xfrm>
                <a:off x="3693" y="2160"/>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301" name="AutoShape 53"/>
              <p:cNvSpPr>
                <a:spLocks noChangeArrowheads="1"/>
              </p:cNvSpPr>
              <p:nvPr/>
            </p:nvSpPr>
            <p:spPr bwMode="auto">
              <a:xfrm>
                <a:off x="3693" y="2016"/>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302" name="AutoShape 54"/>
              <p:cNvSpPr>
                <a:spLocks noChangeArrowheads="1"/>
              </p:cNvSpPr>
              <p:nvPr/>
            </p:nvSpPr>
            <p:spPr bwMode="auto">
              <a:xfrm>
                <a:off x="4029" y="2016"/>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303" name="AutoShape 55"/>
              <p:cNvSpPr>
                <a:spLocks noChangeArrowheads="1"/>
              </p:cNvSpPr>
              <p:nvPr/>
            </p:nvSpPr>
            <p:spPr bwMode="auto">
              <a:xfrm>
                <a:off x="3933" y="1872"/>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grpSp>
        <p:grpSp>
          <p:nvGrpSpPr>
            <p:cNvPr id="15" name="Group 56"/>
            <p:cNvGrpSpPr>
              <a:grpSpLocks/>
            </p:cNvGrpSpPr>
            <p:nvPr/>
          </p:nvGrpSpPr>
          <p:grpSpPr bwMode="auto">
            <a:xfrm>
              <a:off x="3165" y="1569"/>
              <a:ext cx="912" cy="303"/>
              <a:chOff x="3165" y="1569"/>
              <a:chExt cx="912" cy="303"/>
            </a:xfrm>
          </p:grpSpPr>
          <p:sp>
            <p:nvSpPr>
              <p:cNvPr id="53305" name="AutoShape 57"/>
              <p:cNvSpPr>
                <a:spLocks noChangeArrowheads="1"/>
              </p:cNvSpPr>
              <p:nvPr/>
            </p:nvSpPr>
            <p:spPr bwMode="auto">
              <a:xfrm>
                <a:off x="3981" y="1776"/>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grpSp>
            <p:nvGrpSpPr>
              <p:cNvPr id="16" name="Group 58"/>
              <p:cNvGrpSpPr>
                <a:grpSpLocks/>
              </p:cNvGrpSpPr>
              <p:nvPr/>
            </p:nvGrpSpPr>
            <p:grpSpPr bwMode="auto">
              <a:xfrm>
                <a:off x="3165" y="1569"/>
                <a:ext cx="672" cy="255"/>
                <a:chOff x="2976" y="1569"/>
                <a:chExt cx="672" cy="255"/>
              </a:xfrm>
            </p:grpSpPr>
            <p:sp>
              <p:nvSpPr>
                <p:cNvPr id="53307" name="AutoShape 59"/>
                <p:cNvSpPr>
                  <a:spLocks noChangeArrowheads="1"/>
                </p:cNvSpPr>
                <p:nvPr/>
              </p:nvSpPr>
              <p:spPr bwMode="auto">
                <a:xfrm>
                  <a:off x="3552" y="1728"/>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308" name="AutoShape 60"/>
                <p:cNvSpPr>
                  <a:spLocks noChangeArrowheads="1"/>
                </p:cNvSpPr>
                <p:nvPr/>
              </p:nvSpPr>
              <p:spPr bwMode="auto">
                <a:xfrm>
                  <a:off x="3163" y="1569"/>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sp>
              <p:nvSpPr>
                <p:cNvPr id="53309" name="AutoShape 61"/>
                <p:cNvSpPr>
                  <a:spLocks noChangeArrowheads="1"/>
                </p:cNvSpPr>
                <p:nvPr/>
              </p:nvSpPr>
              <p:spPr bwMode="auto">
                <a:xfrm>
                  <a:off x="2976" y="1632"/>
                  <a:ext cx="96" cy="96"/>
                </a:xfrm>
                <a:prstGeom prst="star5">
                  <a:avLst/>
                </a:prstGeom>
                <a:solidFill>
                  <a:schemeClr val="tx1"/>
                </a:solidFill>
                <a:ln w="9525">
                  <a:solidFill>
                    <a:schemeClr val="tx1"/>
                  </a:solidFill>
                  <a:miter lim="800000"/>
                  <a:headEnd/>
                  <a:tailEnd/>
                </a:ln>
                <a:effectLst/>
              </p:spPr>
              <p:txBody>
                <a:bodyPr wrap="none" anchor="ctr"/>
                <a:lstStyle/>
                <a:p>
                  <a:pPr algn="ctr" eaLnBrk="0" hangingPunct="0"/>
                  <a:endParaRPr lang="en-US" sz="2400">
                    <a:solidFill>
                      <a:srgbClr val="800000"/>
                    </a:solidFill>
                    <a:latin typeface="Times New Roman" pitchFamily="18" charset="0"/>
                  </a:endParaRPr>
                </a:p>
              </p:txBody>
            </p:sp>
          </p:grpSp>
        </p:grpSp>
      </p:grpSp>
      <p:sp>
        <p:nvSpPr>
          <p:cNvPr id="53310" name="Text Box 62"/>
          <p:cNvSpPr txBox="1">
            <a:spLocks noChangeArrowheads="1"/>
          </p:cNvSpPr>
          <p:nvPr/>
        </p:nvSpPr>
        <p:spPr bwMode="auto">
          <a:xfrm>
            <a:off x="1122363" y="2354263"/>
            <a:ext cx="4876800" cy="457200"/>
          </a:xfrm>
          <a:prstGeom prst="rect">
            <a:avLst/>
          </a:prstGeom>
          <a:solidFill>
            <a:srgbClr val="008080"/>
          </a:solidFill>
          <a:ln w="9525">
            <a:noFill/>
            <a:miter lim="800000"/>
            <a:headEnd/>
            <a:tailEnd/>
          </a:ln>
          <a:effectLst/>
        </p:spPr>
        <p:txBody>
          <a:bodyPr>
            <a:spAutoFit/>
          </a:bodyPr>
          <a:lstStyle/>
          <a:p>
            <a:pPr algn="ctr" eaLnBrk="0" hangingPunct="0">
              <a:spcBef>
                <a:spcPct val="50000"/>
              </a:spcBef>
            </a:pPr>
            <a:r>
              <a:rPr lang="en-AU" sz="2400" b="1">
                <a:solidFill>
                  <a:schemeClr val="bg1"/>
                </a:solidFill>
              </a:rPr>
              <a:t>Farming Systems Development</a:t>
            </a:r>
            <a:endParaRPr lang="en-AU" sz="2400">
              <a:solidFill>
                <a:schemeClr val="bg1"/>
              </a:solidFill>
              <a:latin typeface="Times New Roman" pitchFamily="18" charset="0"/>
            </a:endParaRPr>
          </a:p>
        </p:txBody>
      </p:sp>
      <p:sp>
        <p:nvSpPr>
          <p:cNvPr id="53311" name="Text Box 63"/>
          <p:cNvSpPr txBox="1">
            <a:spLocks noChangeArrowheads="1"/>
          </p:cNvSpPr>
          <p:nvPr/>
        </p:nvSpPr>
        <p:spPr bwMode="auto">
          <a:xfrm>
            <a:off x="1103313" y="2354263"/>
            <a:ext cx="5705475" cy="457200"/>
          </a:xfrm>
          <a:prstGeom prst="rect">
            <a:avLst/>
          </a:prstGeom>
          <a:solidFill>
            <a:srgbClr val="008080"/>
          </a:solidFill>
          <a:ln w="9525">
            <a:noFill/>
            <a:miter lim="800000"/>
            <a:headEnd/>
            <a:tailEnd/>
          </a:ln>
          <a:effectLst/>
        </p:spPr>
        <p:txBody>
          <a:bodyPr>
            <a:spAutoFit/>
          </a:bodyPr>
          <a:lstStyle/>
          <a:p>
            <a:pPr algn="ctr" eaLnBrk="0" hangingPunct="0">
              <a:spcBef>
                <a:spcPct val="50000"/>
              </a:spcBef>
            </a:pPr>
            <a:r>
              <a:rPr lang="en-AU" sz="2400" b="1">
                <a:solidFill>
                  <a:schemeClr val="bg1"/>
                </a:solidFill>
              </a:rPr>
              <a:t>Forestry for Environmental Services</a:t>
            </a:r>
            <a:endParaRPr lang="en-AU" sz="2400">
              <a:solidFill>
                <a:schemeClr val="bg1"/>
              </a:solidFill>
              <a:latin typeface="Times New Roman" pitchFamily="18" charset="0"/>
            </a:endParaRPr>
          </a:p>
        </p:txBody>
      </p:sp>
      <p:sp>
        <p:nvSpPr>
          <p:cNvPr id="53312" name="Text Box 64"/>
          <p:cNvSpPr txBox="1">
            <a:spLocks noChangeArrowheads="1"/>
          </p:cNvSpPr>
          <p:nvPr/>
        </p:nvSpPr>
        <p:spPr bwMode="auto">
          <a:xfrm>
            <a:off x="1131888" y="2354263"/>
            <a:ext cx="5676900" cy="457200"/>
          </a:xfrm>
          <a:prstGeom prst="rect">
            <a:avLst/>
          </a:prstGeom>
          <a:solidFill>
            <a:srgbClr val="008080"/>
          </a:solidFill>
          <a:ln w="9525">
            <a:noFill/>
            <a:miter lim="800000"/>
            <a:headEnd/>
            <a:tailEnd/>
          </a:ln>
          <a:effectLst/>
        </p:spPr>
        <p:txBody>
          <a:bodyPr>
            <a:spAutoFit/>
          </a:bodyPr>
          <a:lstStyle/>
          <a:p>
            <a:pPr algn="ctr" eaLnBrk="0" hangingPunct="0">
              <a:spcBef>
                <a:spcPct val="50000"/>
              </a:spcBef>
            </a:pPr>
            <a:r>
              <a:rPr lang="en-AU" sz="2400" b="1">
                <a:solidFill>
                  <a:schemeClr val="bg1"/>
                </a:solidFill>
              </a:rPr>
              <a:t>Joint works to protect shared rivers</a:t>
            </a:r>
            <a:endParaRPr lang="en-AU" sz="2400">
              <a:solidFill>
                <a:schemeClr val="bg1"/>
              </a:solidFill>
              <a:latin typeface="Times New Roman" pitchFamily="18" charset="0"/>
            </a:endParaRPr>
          </a:p>
        </p:txBody>
      </p:sp>
    </p:spTree>
    <p:extLst>
      <p:ext uri="{BB962C8B-B14F-4D97-AF65-F5344CB8AC3E}">
        <p14:creationId xmlns:p14="http://schemas.microsoft.com/office/powerpoint/2010/main" val="2847428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3310"/>
                                        </p:tgtEl>
                                        <p:attrNameLst>
                                          <p:attrName>style.visibility</p:attrName>
                                        </p:attrNameLst>
                                      </p:cBhvr>
                                      <p:to>
                                        <p:strVal val="visible"/>
                                      </p:to>
                                    </p:set>
                                    <p:animEffect transition="in" filter="dissolve">
                                      <p:cBhvr>
                                        <p:cTn id="13" dur="500"/>
                                        <p:tgtEl>
                                          <p:spTgt spid="53310"/>
                                        </p:tgtEl>
                                      </p:cBhvr>
                                    </p:animEffect>
                                  </p:childTnLst>
                                  <p:subTnLst>
                                    <p:set>
                                      <p:cBhvr override="childStyle">
                                        <p:cTn dur="1" fill="hold" display="0" masterRel="nextClick" afterEffect="1"/>
                                        <p:tgtEl>
                                          <p:spTgt spid="53310"/>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499"/>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3311"/>
                                        </p:tgtEl>
                                        <p:attrNameLst>
                                          <p:attrName>style.visibility</p:attrName>
                                        </p:attrNameLst>
                                      </p:cBhvr>
                                      <p:to>
                                        <p:strVal val="visible"/>
                                      </p:to>
                                    </p:set>
                                    <p:animEffect transition="in" filter="dissolve">
                                      <p:cBhvr>
                                        <p:cTn id="22" dur="500"/>
                                        <p:tgtEl>
                                          <p:spTgt spid="53311"/>
                                        </p:tgtEl>
                                      </p:cBhvr>
                                    </p:animEffect>
                                  </p:childTnLst>
                                  <p:subTnLst>
                                    <p:set>
                                      <p:cBhvr override="childStyle">
                                        <p:cTn dur="1" fill="hold" display="0" masterRel="nextClick" afterEffect="1"/>
                                        <p:tgtEl>
                                          <p:spTgt spid="533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3312"/>
                                        </p:tgtEl>
                                        <p:attrNameLst>
                                          <p:attrName>style.visibility</p:attrName>
                                        </p:attrNameLst>
                                      </p:cBhvr>
                                      <p:to>
                                        <p:strVal val="visible"/>
                                      </p:to>
                                    </p:set>
                                    <p:animEffect transition="in" filter="dissolve">
                                      <p:cBhvr>
                                        <p:cTn id="31" dur="500"/>
                                        <p:tgtEl>
                                          <p:spTgt spid="53312"/>
                                        </p:tgtEl>
                                      </p:cBhvr>
                                    </p:animEffect>
                                  </p:childTnLst>
                                  <p:subTnLst>
                                    <p:set>
                                      <p:cBhvr override="childStyle">
                                        <p:cTn dur="1" fill="hold" display="0" masterRel="nextClick" afterEffect="1"/>
                                        <p:tgtEl>
                                          <p:spTgt spid="53312"/>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10" grpId="0" animBg="1" autoUpdateAnimBg="0"/>
      <p:bldP spid="53311" grpId="0" animBg="1" autoUpdateAnimBg="0"/>
      <p:bldP spid="5331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Irrigation Areas not Financially Sustainable</a:t>
            </a:r>
            <a:endParaRPr lang="en-AU" dirty="0"/>
          </a:p>
        </p:txBody>
      </p:sp>
      <p:sp>
        <p:nvSpPr>
          <p:cNvPr id="3" name="Content Placeholder 2"/>
          <p:cNvSpPr>
            <a:spLocks noGrp="1"/>
          </p:cNvSpPr>
          <p:nvPr>
            <p:ph idx="1"/>
          </p:nvPr>
        </p:nvSpPr>
        <p:spPr>
          <a:xfrm>
            <a:off x="457200" y="1431454"/>
            <a:ext cx="8229600" cy="4589834"/>
          </a:xfrm>
        </p:spPr>
        <p:txBody>
          <a:bodyPr/>
          <a:lstStyle/>
          <a:p>
            <a:r>
              <a:rPr lang="en-AU" dirty="0" smtClean="0"/>
              <a:t>Outcome;</a:t>
            </a:r>
          </a:p>
          <a:p>
            <a:pPr marL="342900" indent="-342900">
              <a:buFont typeface="Arial" panose="020B0604020202020204" pitchFamily="34" charset="0"/>
              <a:buChar char="•"/>
            </a:pPr>
            <a:r>
              <a:rPr lang="en-AU" dirty="0" smtClean="0"/>
              <a:t>5 years of detailed work and assessment (knowledge base)</a:t>
            </a:r>
          </a:p>
          <a:p>
            <a:pPr marL="342900" indent="-342900">
              <a:buFont typeface="Arial" panose="020B0604020202020204" pitchFamily="34" charset="0"/>
              <a:buChar char="•"/>
            </a:pPr>
            <a:r>
              <a:rPr lang="en-AU" dirty="0" smtClean="0"/>
              <a:t>Engagement with  the irrigation industry and farmer groups</a:t>
            </a:r>
          </a:p>
          <a:p>
            <a:pPr marL="342900" indent="-342900">
              <a:buFont typeface="Arial" panose="020B0604020202020204" pitchFamily="34" charset="0"/>
              <a:buChar char="•"/>
            </a:pPr>
            <a:r>
              <a:rPr lang="en-AU" dirty="0" smtClean="0"/>
              <a:t>Corporatisation/Privatisation of the Irrigation Areas (self management)</a:t>
            </a:r>
            <a:r>
              <a:rPr lang="en-AU" dirty="0" smtClean="0">
                <a:solidFill>
                  <a:srgbClr val="FF0000"/>
                </a:solidFill>
              </a:rPr>
              <a:t>(extremely hard for Government to let them go!!)</a:t>
            </a:r>
          </a:p>
          <a:p>
            <a:pPr marL="342900" indent="-342900">
              <a:buFont typeface="Arial" panose="020B0604020202020204" pitchFamily="34" charset="0"/>
              <a:buChar char="•"/>
            </a:pPr>
            <a:r>
              <a:rPr lang="en-AU" dirty="0" smtClean="0"/>
              <a:t>Government Licenses water availability at major offtakes and provides some financial support for environmental matters</a:t>
            </a:r>
            <a:endParaRPr lang="en-AU" dirty="0"/>
          </a:p>
        </p:txBody>
      </p:sp>
    </p:spTree>
    <p:extLst>
      <p:ext uri="{BB962C8B-B14F-4D97-AF65-F5344CB8AC3E}">
        <p14:creationId xmlns:p14="http://schemas.microsoft.com/office/powerpoint/2010/main" val="361319316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chor="t" anchorCtr="0"/>
          <a:lstStyle/>
          <a:p>
            <a:pPr>
              <a:lnSpc>
                <a:spcPts val="3300"/>
              </a:lnSpc>
            </a:pPr>
            <a:r>
              <a:rPr lang="en-US" sz="3200" dirty="0" smtClean="0">
                <a:solidFill>
                  <a:schemeClr val="accent4"/>
                </a:solidFill>
              </a:rPr>
              <a:t>1.  Water rights and water trading</a:t>
            </a:r>
          </a:p>
        </p:txBody>
      </p:sp>
      <p:sp>
        <p:nvSpPr>
          <p:cNvPr id="6" name="Rounded Rectangle 4"/>
          <p:cNvSpPr/>
          <p:nvPr/>
        </p:nvSpPr>
        <p:spPr>
          <a:xfrm>
            <a:off x="576000" y="883975"/>
            <a:ext cx="6639206" cy="401402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1">
            <a:schemeClr val="accent3"/>
          </a:lnRef>
          <a:fillRef idx="3">
            <a:schemeClr val="accent3"/>
          </a:fillRef>
          <a:effectRef idx="2">
            <a:schemeClr val="accent3"/>
          </a:effectRef>
          <a:fontRef idx="minor">
            <a:schemeClr val="lt1"/>
          </a:fontRef>
        </p:style>
        <p:txBody>
          <a:bodyPr spcFirstLastPara="0" vert="horz" wrap="square" lIns="288000" tIns="108000" rIns="216000" bIns="108000" numCol="1" spcCol="1270" anchor="t" anchorCtr="0">
            <a:spAutoFit/>
          </a:bodyPr>
          <a:lstStyle/>
          <a:p>
            <a:pPr marL="108000" lvl="0" algn="l" defTabSz="800100" rtl="0">
              <a:lnSpc>
                <a:spcPts val="2600"/>
              </a:lnSpc>
              <a:spcBef>
                <a:spcPts val="1800"/>
              </a:spcBef>
              <a:spcAft>
                <a:spcPts val="1200"/>
              </a:spcAft>
            </a:pPr>
            <a:r>
              <a:rPr lang="en-US" sz="2000" b="1" kern="1200" smtClean="0">
                <a:solidFill>
                  <a:schemeClr val="accent6">
                    <a:lumMod val="40000"/>
                    <a:lumOff val="60000"/>
                  </a:schemeClr>
                </a:solidFill>
              </a:rPr>
              <a:t>Tradeable </a:t>
            </a:r>
            <a:r>
              <a:rPr lang="en-US" sz="2000" b="1" kern="1200" dirty="0" smtClean="0">
                <a:solidFill>
                  <a:schemeClr val="accent6">
                    <a:lumMod val="40000"/>
                    <a:lumOff val="60000"/>
                  </a:schemeClr>
                </a:solidFill>
              </a:rPr>
              <a:t>rights</a:t>
            </a:r>
          </a:p>
          <a:p>
            <a:pPr marL="360000" lvl="0" indent="-360000">
              <a:lnSpc>
                <a:spcPts val="2400"/>
              </a:lnSpc>
              <a:spcBef>
                <a:spcPts val="600"/>
              </a:spcBef>
              <a:buSzPct val="250000"/>
              <a:buBlip>
                <a:blip r:embed="rId3"/>
              </a:buBlip>
            </a:pPr>
            <a:r>
              <a:rPr lang="en-AU" sz="1800" dirty="0" smtClean="0"/>
              <a:t>Legal property title (separated from land title)</a:t>
            </a:r>
          </a:p>
          <a:p>
            <a:pPr marL="360000" lvl="0" indent="-360000">
              <a:lnSpc>
                <a:spcPts val="2400"/>
              </a:lnSpc>
              <a:spcBef>
                <a:spcPts val="600"/>
              </a:spcBef>
              <a:buSzPct val="250000"/>
              <a:buBlip>
                <a:blip r:embed="rId3"/>
              </a:buBlip>
            </a:pPr>
            <a:r>
              <a:rPr lang="en-AU" sz="1800" dirty="0" smtClean="0"/>
              <a:t>Differing levels of security (higher and lower reliability)</a:t>
            </a:r>
          </a:p>
          <a:p>
            <a:pPr marL="360000" lvl="0" indent="-360000">
              <a:lnSpc>
                <a:spcPts val="2400"/>
              </a:lnSpc>
              <a:spcBef>
                <a:spcPts val="600"/>
              </a:spcBef>
              <a:buSzPct val="250000"/>
              <a:buBlip>
                <a:blip r:embed="rId3"/>
              </a:buBlip>
            </a:pPr>
            <a:r>
              <a:rPr lang="en-AU" sz="1800" b="1" dirty="0" smtClean="0">
                <a:solidFill>
                  <a:schemeClr val="bg1"/>
                </a:solidFill>
              </a:rPr>
              <a:t>Entitlement</a:t>
            </a:r>
            <a:r>
              <a:rPr lang="en-AU" sz="1800" dirty="0" smtClean="0">
                <a:solidFill>
                  <a:schemeClr val="bg1"/>
                </a:solidFill>
              </a:rPr>
              <a:t> (volumetric) – perpetual</a:t>
            </a:r>
          </a:p>
          <a:p>
            <a:pPr marL="360000" lvl="0" indent="-360000">
              <a:lnSpc>
                <a:spcPts val="2400"/>
              </a:lnSpc>
              <a:spcBef>
                <a:spcPts val="600"/>
              </a:spcBef>
              <a:buSzPct val="250000"/>
              <a:buBlip>
                <a:blip r:embed="rId3"/>
              </a:buBlip>
            </a:pPr>
            <a:r>
              <a:rPr lang="en-AU" sz="1800" b="1" dirty="0" smtClean="0">
                <a:solidFill>
                  <a:schemeClr val="bg1"/>
                </a:solidFill>
              </a:rPr>
              <a:t>Allocation</a:t>
            </a:r>
            <a:r>
              <a:rPr lang="en-AU" sz="1800" dirty="0" smtClean="0">
                <a:solidFill>
                  <a:schemeClr val="bg1"/>
                </a:solidFill>
              </a:rPr>
              <a:t> (share of available water) – seasonal/annual</a:t>
            </a:r>
          </a:p>
          <a:p>
            <a:pPr marL="360000" lvl="0" indent="-360000">
              <a:lnSpc>
                <a:spcPts val="2400"/>
              </a:lnSpc>
              <a:spcBef>
                <a:spcPts val="600"/>
              </a:spcBef>
              <a:buSzPct val="250000"/>
              <a:buBlip>
                <a:blip r:embed="rId3"/>
              </a:buBlip>
            </a:pPr>
            <a:r>
              <a:rPr lang="en-AU" sz="1800" b="1" dirty="0" smtClean="0">
                <a:solidFill>
                  <a:schemeClr val="bg1"/>
                </a:solidFill>
              </a:rPr>
              <a:t>Storage and supply </a:t>
            </a:r>
            <a:r>
              <a:rPr lang="en-AU" sz="1800" dirty="0" smtClean="0">
                <a:solidFill>
                  <a:schemeClr val="bg1"/>
                </a:solidFill>
              </a:rPr>
              <a:t>(capacity share) – new, </a:t>
            </a:r>
            <a:br>
              <a:rPr lang="en-AU" sz="1800" dirty="0" smtClean="0">
                <a:solidFill>
                  <a:schemeClr val="bg1"/>
                </a:solidFill>
              </a:rPr>
            </a:br>
            <a:r>
              <a:rPr lang="en-AU" sz="1800" dirty="0" smtClean="0">
                <a:solidFill>
                  <a:schemeClr val="bg1"/>
                </a:solidFill>
              </a:rPr>
              <a:t>in some areas only</a:t>
            </a:r>
          </a:p>
          <a:p>
            <a:pPr marL="360000" lvl="0" indent="-360000">
              <a:lnSpc>
                <a:spcPts val="2400"/>
              </a:lnSpc>
              <a:spcBef>
                <a:spcPts val="600"/>
              </a:spcBef>
              <a:buSzPct val="250000"/>
              <a:buBlip>
                <a:blip r:embed="rId3"/>
              </a:buBlip>
            </a:pPr>
            <a:r>
              <a:rPr lang="en-AU" sz="1800" dirty="0" smtClean="0"/>
              <a:t>Cross-border trade, with some restrictions </a:t>
            </a:r>
            <a:br>
              <a:rPr lang="en-AU" sz="1800" dirty="0" smtClean="0"/>
            </a:br>
            <a:r>
              <a:rPr lang="en-AU" sz="1800" dirty="0" smtClean="0"/>
              <a:t>(being removed)</a:t>
            </a:r>
          </a:p>
          <a:p>
            <a:pPr marL="360000" lvl="0" indent="-360000">
              <a:lnSpc>
                <a:spcPts val="2400"/>
              </a:lnSpc>
              <a:spcBef>
                <a:spcPts val="600"/>
              </a:spcBef>
              <a:buSzPct val="250000"/>
              <a:buBlip>
                <a:blip r:embed="rId3"/>
              </a:buBlip>
            </a:pPr>
            <a:r>
              <a:rPr lang="en-AU" sz="1800" dirty="0" smtClean="0"/>
              <a:t>Spot market with water trading brokers</a:t>
            </a:r>
          </a:p>
        </p:txBody>
      </p:sp>
      <p:grpSp>
        <p:nvGrpSpPr>
          <p:cNvPr id="3" name="Group 7"/>
          <p:cNvGrpSpPr/>
          <p:nvPr/>
        </p:nvGrpSpPr>
        <p:grpSpPr>
          <a:xfrm>
            <a:off x="622688" y="908720"/>
            <a:ext cx="6109552" cy="4772093"/>
            <a:chOff x="1403648" y="908720"/>
            <a:chExt cx="6109552" cy="4772093"/>
          </a:xfrm>
        </p:grpSpPr>
        <p:pic>
          <p:nvPicPr>
            <p:cNvPr id="70660" name="headline" descr="X:\Associated Organisations\eWater\eWaterDocs\communication\Design working files\Don Blackmore presentation\images\Thirsty-foreigners-soak-up-scarce-water-rights.jpg"/>
            <p:cNvPicPr>
              <a:picLocks noChangeAspect="1" noChangeArrowheads="1"/>
            </p:cNvPicPr>
            <p:nvPr/>
          </p:nvPicPr>
          <p:blipFill>
            <a:blip r:embed="rId4"/>
            <a:srcRect/>
            <a:stretch>
              <a:fillRect/>
            </a:stretch>
          </p:blipFill>
          <p:spPr bwMode="auto">
            <a:xfrm>
              <a:off x="1403648" y="908720"/>
              <a:ext cx="6108010" cy="1300375"/>
            </a:xfrm>
            <a:prstGeom prst="rect">
              <a:avLst/>
            </a:prstGeom>
            <a:ln>
              <a:noFill/>
            </a:ln>
            <a:effectLst>
              <a:outerShdw blurRad="292100" dist="139700" dir="2700000" algn="tl" rotWithShape="0">
                <a:srgbClr val="333333">
                  <a:alpha val="65000"/>
                </a:srgbClr>
              </a:outerShdw>
            </a:effectLst>
          </p:spPr>
        </p:pic>
        <p:pic>
          <p:nvPicPr>
            <p:cNvPr id="2051" name="Picture 3" descr="D:\Don Blackmore presentation\images\Thirsty-foreigners-article.jpg"/>
            <p:cNvPicPr>
              <a:picLocks noChangeAspect="1" noChangeArrowheads="1"/>
            </p:cNvPicPr>
            <p:nvPr/>
          </p:nvPicPr>
          <p:blipFill>
            <a:blip r:embed="rId5"/>
            <a:srcRect t="329" b="1076"/>
            <a:stretch>
              <a:fillRect/>
            </a:stretch>
          </p:blipFill>
          <p:spPr bwMode="auto">
            <a:xfrm>
              <a:off x="1404000" y="2203200"/>
              <a:ext cx="6109200" cy="3477613"/>
            </a:xfrm>
            <a:prstGeom prst="rect">
              <a:avLst/>
            </a:prstGeom>
            <a:ln>
              <a:noFill/>
            </a:ln>
            <a:effectLst>
              <a:outerShdw blurRad="292100" dist="139700" dir="2700000" algn="tl" rotWithShape="0">
                <a:srgbClr val="333333">
                  <a:alpha val="65000"/>
                </a:srgbClr>
              </a:outerShdw>
            </a:effectLst>
          </p:spPr>
        </p:pic>
      </p:grpSp>
      <p:sp>
        <p:nvSpPr>
          <p:cNvPr id="8" name="Rectangle 7"/>
          <p:cNvSpPr/>
          <p:nvPr/>
        </p:nvSpPr>
        <p:spPr>
          <a:xfrm>
            <a:off x="467544" y="260648"/>
            <a:ext cx="5704575" cy="515526"/>
          </a:xfrm>
          <a:prstGeom prst="rect">
            <a:avLst/>
          </a:prstGeom>
        </p:spPr>
        <p:txBody>
          <a:bodyPr wrap="none">
            <a:spAutoFit/>
          </a:bodyPr>
          <a:lstStyle/>
          <a:p>
            <a:pPr marL="39688" lvl="0" indent="-39688">
              <a:lnSpc>
                <a:spcPts val="3300"/>
              </a:lnSpc>
              <a:defRPr/>
            </a:pPr>
            <a:r>
              <a:rPr lang="en-AU" sz="3200" b="1" spc="-100" dirty="0">
                <a:solidFill>
                  <a:srgbClr val="005288"/>
                </a:solidFill>
                <a:latin typeface="Arial" pitchFamily="34" charset="0"/>
                <a:ea typeface="+mj-ea"/>
                <a:cs typeface="Arial" pitchFamily="34" charset="0"/>
                <a:sym typeface="Helvetica" pitchFamily="1" charset="0"/>
              </a:rPr>
              <a:t>Water rights and water trading</a:t>
            </a:r>
          </a:p>
        </p:txBody>
      </p:sp>
    </p:spTree>
    <p:extLst>
      <p:ext uri="{BB962C8B-B14F-4D97-AF65-F5344CB8AC3E}">
        <p14:creationId xmlns:p14="http://schemas.microsoft.com/office/powerpoint/2010/main" val="3240201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22" presetClass="entr" presetSubtype="8" fill="hold" nodeType="withEffect">
                                  <p:stCondLst>
                                    <p:cond delay="500"/>
                                  </p:stCondLst>
                                  <p:childTnLst>
                                    <p:set>
                                      <p:cBhvr>
                                        <p:cTn id="14" dur="1" fill="hold">
                                          <p:stCondLst>
                                            <p:cond delay="0"/>
                                          </p:stCondLst>
                                        </p:cTn>
                                        <p:tgtEl>
                                          <p:spTgt spid="6">
                                            <p:bg/>
                                          </p:spTgt>
                                        </p:tgtEl>
                                        <p:attrNameLst>
                                          <p:attrName>style.visibility</p:attrName>
                                        </p:attrNameLst>
                                      </p:cBhvr>
                                      <p:to>
                                        <p:strVal val="visible"/>
                                      </p:to>
                                    </p:set>
                                    <p:animEffect transition="in" filter="wipe(left)">
                                      <p:cBhvr>
                                        <p:cTn id="15" dur="500"/>
                                        <p:tgtEl>
                                          <p:spTgt spid="6">
                                            <p:bg/>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500"/>
                                        <p:tgtEl>
                                          <p:spTgt spid="6">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fade">
                                      <p:cBhvr>
                                        <p:cTn id="4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lnSpc>
                <a:spcPts val="3300"/>
              </a:lnSpc>
            </a:pPr>
            <a:r>
              <a:rPr lang="en-AU" sz="2800" dirty="0" smtClean="0"/>
              <a:t>Integrated surface-water and groundwater use</a:t>
            </a:r>
          </a:p>
        </p:txBody>
      </p:sp>
      <p:pic>
        <p:nvPicPr>
          <p:cNvPr id="20484" name="Picture 9" descr="2%20pivot%20circles%20in%20Australia"/>
          <p:cNvPicPr>
            <a:picLocks noGrp="1" noChangeAspect="1" noChangeArrowheads="1"/>
          </p:cNvPicPr>
          <p:nvPr>
            <p:ph sz="half" idx="4294967295"/>
          </p:nvPr>
        </p:nvPicPr>
        <p:blipFill>
          <a:blip r:embed="rId3"/>
          <a:srcRect/>
          <a:stretch>
            <a:fillRect/>
          </a:stretch>
        </p:blipFill>
        <p:spPr>
          <a:xfrm>
            <a:off x="251520" y="1052736"/>
            <a:ext cx="6048375" cy="4537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20483" name="Picture 8" descr="DSC_0008"/>
          <p:cNvPicPr>
            <a:picLocks noGrp="1" noChangeAspect="1" noChangeArrowheads="1"/>
          </p:cNvPicPr>
          <p:nvPr>
            <p:ph sz="half" idx="4294967295"/>
          </p:nvPr>
        </p:nvPicPr>
        <p:blipFill>
          <a:blip r:embed="rId4" cstate="screen">
            <a:extLst>
              <a:ext uri="{28A0092B-C50C-407E-A947-70E740481C1C}">
                <a14:useLocalDpi xmlns:a14="http://schemas.microsoft.com/office/drawing/2010/main"/>
              </a:ext>
            </a:extLst>
          </a:blip>
          <a:srcRect/>
          <a:stretch>
            <a:fillRect/>
          </a:stretch>
        </p:blipFill>
        <p:spPr>
          <a:xfrm>
            <a:off x="2845470" y="1637322"/>
            <a:ext cx="6046787" cy="402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256190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childTnLst>
                                </p:cTn>
                              </p:par>
                              <p:par>
                                <p:cTn id="8" presetID="49" presetClass="path" presetSubtype="0" accel="50000" decel="50000" fill="hold" nodeType="withEffect">
                                  <p:stCondLst>
                                    <p:cond delay="0"/>
                                  </p:stCondLst>
                                  <p:childTnLst>
                                    <p:animMotion origin="layout" path="M -0.00781 -0.01042 L 2.77778E-7 7.40741E-7 " pathEditMode="relative" rAng="0" ptsTypes="AA">
                                      <p:cBhvr>
                                        <p:cTn id="9" dur="1000" fill="hold"/>
                                        <p:tgtEl>
                                          <p:spTgt spid="20484"/>
                                        </p:tgtEl>
                                        <p:attrNameLst>
                                          <p:attrName>ppt_x</p:attrName>
                                          <p:attrName>ppt_y</p:attrName>
                                        </p:attrNameLst>
                                      </p:cBhvr>
                                      <p:rCtr x="38200" y="5090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483"/>
                                        </p:tgtEl>
                                        <p:attrNameLst>
                                          <p:attrName>style.visibility</p:attrName>
                                        </p:attrNameLst>
                                      </p:cBhvr>
                                      <p:to>
                                        <p:strVal val="visible"/>
                                      </p:to>
                                    </p:set>
                                    <p:animEffect transition="in" filter="fade">
                                      <p:cBhvr>
                                        <p:cTn id="14" dur="1000"/>
                                        <p:tgtEl>
                                          <p:spTgt spid="20483"/>
                                        </p:tgtEl>
                                      </p:cBhvr>
                                    </p:animEffect>
                                  </p:childTnLst>
                                </p:cTn>
                              </p:par>
                              <p:par>
                                <p:cTn id="15" presetID="63" presetClass="path" presetSubtype="0" accel="50000" decel="50000" fill="hold" nodeType="withEffect">
                                  <p:stCondLst>
                                    <p:cond delay="0"/>
                                  </p:stCondLst>
                                  <p:childTnLst>
                                    <p:animMotion origin="layout" path="M -0.00782 -0.01134 L 3.33333E-6 -4.44444E-6 " pathEditMode="relative" rAng="0" ptsTypes="AA">
                                      <p:cBhvr>
                                        <p:cTn id="16" dur="1000" fill="hold"/>
                                        <p:tgtEl>
                                          <p:spTgt spid="20483"/>
                                        </p:tgtEl>
                                        <p:attrNameLst>
                                          <p:attrName>ppt_x</p:attrName>
                                          <p:attrName>ppt_y</p:attrName>
                                        </p:attrNameLst>
                                      </p:cBhvr>
                                      <p:rCtr x="38200" y="55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400" y="1124744"/>
            <a:ext cx="8301857" cy="3816424"/>
          </a:xfrm>
        </p:spPr>
        <p:txBody>
          <a:bodyPr/>
          <a:lstStyle/>
          <a:p>
            <a:r>
              <a:rPr lang="en-AU" sz="4800" dirty="0" smtClean="0"/>
              <a:t/>
            </a:r>
            <a:br>
              <a:rPr lang="en-AU" sz="4800" dirty="0" smtClean="0"/>
            </a:br>
            <a:r>
              <a:rPr lang="en-AU" sz="4800" dirty="0"/>
              <a:t/>
            </a:r>
            <a:br>
              <a:rPr lang="en-AU" sz="4800" dirty="0"/>
            </a:br>
            <a:r>
              <a:rPr lang="en-AU" sz="4800" dirty="0" smtClean="0"/>
              <a:t>Improving the Health of our </a:t>
            </a:r>
            <a:br>
              <a:rPr lang="en-AU" sz="4800" dirty="0" smtClean="0"/>
            </a:br>
            <a:r>
              <a:rPr lang="en-AU" sz="4800" dirty="0"/>
              <a:t/>
            </a:r>
            <a:br>
              <a:rPr lang="en-AU" sz="4800" dirty="0"/>
            </a:br>
            <a:r>
              <a:rPr lang="en-AU" sz="4800" dirty="0" smtClean="0"/>
              <a:t>Rivers-Policy to Action</a:t>
            </a:r>
            <a:br>
              <a:rPr lang="en-AU" sz="4800" dirty="0" smtClean="0"/>
            </a:br>
            <a:r>
              <a:rPr lang="en-AU" sz="4800" dirty="0"/>
              <a:t/>
            </a:r>
            <a:br>
              <a:rPr lang="en-AU" sz="4800" dirty="0"/>
            </a:br>
            <a:r>
              <a:rPr lang="en-AU" sz="4800" dirty="0" smtClean="0"/>
              <a:t>              </a:t>
            </a:r>
            <a:r>
              <a:rPr lang="en-AU" sz="2400" dirty="0" smtClean="0"/>
              <a:t>(evidenced based Policy)</a:t>
            </a:r>
            <a:endParaRPr lang="en-AU" sz="4800" dirty="0"/>
          </a:p>
        </p:txBody>
      </p:sp>
    </p:spTree>
    <p:extLst>
      <p:ext uri="{BB962C8B-B14F-4D97-AF65-F5344CB8AC3E}">
        <p14:creationId xmlns:p14="http://schemas.microsoft.com/office/powerpoint/2010/main" val="151990804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p:cNvSpPr>
            <a:spLocks noGrp="1" noChangeArrowheads="1"/>
          </p:cNvSpPr>
          <p:nvPr>
            <p:ph type="title"/>
          </p:nvPr>
        </p:nvSpPr>
        <p:spPr/>
        <p:txBody>
          <a:bodyPr/>
          <a:lstStyle/>
          <a:p>
            <a:pPr>
              <a:lnSpc>
                <a:spcPts val="3300"/>
              </a:lnSpc>
            </a:pPr>
            <a:r>
              <a:rPr lang="en-US" sz="3200" dirty="0" smtClean="0"/>
              <a:t>Better environmental outcomes</a:t>
            </a:r>
          </a:p>
        </p:txBody>
      </p:sp>
      <p:pic>
        <p:nvPicPr>
          <p:cNvPr id="19462" name="dam" descr="E:\HUME_7.TIF"/>
          <p:cNvPicPr>
            <a:picLocks noChangeAspect="1" noChangeArrowheads="1"/>
          </p:cNvPicPr>
          <p:nvPr/>
        </p:nvPicPr>
        <p:blipFill>
          <a:blip r:embed="rId3"/>
          <a:srcRect/>
          <a:stretch>
            <a:fillRect/>
          </a:stretch>
        </p:blipFill>
        <p:spPr bwMode="auto">
          <a:xfrm>
            <a:off x="467544" y="1052736"/>
            <a:ext cx="6048000" cy="4448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9463" name="fish weir" descr="I:\Knowledge Exchange\Consulting\MDBC ERP\Ministerial Council Meeting 120402 Presentation\photos jpg\Torrumbarry Weir Photo SC.JPG"/>
          <p:cNvPicPr>
            <a:picLocks noChangeAspect="1" noChangeArrowheads="1"/>
          </p:cNvPicPr>
          <p:nvPr/>
        </p:nvPicPr>
        <p:blipFill>
          <a:blip r:embed="rId4"/>
          <a:srcRect/>
          <a:stretch>
            <a:fillRect/>
          </a:stretch>
        </p:blipFill>
        <p:spPr bwMode="auto">
          <a:xfrm>
            <a:off x="1259632" y="1268760"/>
            <a:ext cx="6048000" cy="4388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9461" name="stagnant" descr="I:\Knowledge Exchange\Consulting\MDBC ERP\Ministerial Council Meeting 120402 Presentation\photos jpg\Bluegreen algae photo MDBC.jpg"/>
          <p:cNvPicPr>
            <a:picLocks noChangeAspect="1" noChangeArrowheads="1"/>
          </p:cNvPicPr>
          <p:nvPr/>
        </p:nvPicPr>
        <p:blipFill>
          <a:blip r:embed="rId5"/>
          <a:srcRect/>
          <a:stretch>
            <a:fillRect/>
          </a:stretch>
        </p:blipFill>
        <p:spPr bwMode="auto">
          <a:xfrm>
            <a:off x="2195736" y="1484784"/>
            <a:ext cx="6048000" cy="4471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9459" name="birds" descr="a17 AT"/>
          <p:cNvPicPr>
            <a:picLocks noChangeAspect="1" noChangeArrowheads="1"/>
          </p:cNvPicPr>
          <p:nvPr/>
        </p:nvPicPr>
        <p:blipFill>
          <a:blip r:embed="rId6"/>
          <a:srcRect/>
          <a:stretch>
            <a:fillRect/>
          </a:stretch>
        </p:blipFill>
        <p:spPr bwMode="auto">
          <a:xfrm>
            <a:off x="4644008" y="2019557"/>
            <a:ext cx="3030537" cy="4418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707889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1000"/>
                                        <p:tgtEl>
                                          <p:spTgt spid="19462"/>
                                        </p:tgtEl>
                                      </p:cBhvr>
                                    </p:animEffect>
                                  </p:childTnLst>
                                </p:cTn>
                              </p:par>
                              <p:par>
                                <p:cTn id="8" presetID="49" presetClass="path" presetSubtype="0" accel="50000" decel="50000" fill="hold" nodeType="withEffect">
                                  <p:stCondLst>
                                    <p:cond delay="0"/>
                                  </p:stCondLst>
                                  <p:childTnLst>
                                    <p:animMotion origin="layout" path="M -0.00799 -0.01063 L 3.05556E-6 -1.27168E-6 " pathEditMode="relative" rAng="0" ptsTypes="AA">
                                      <p:cBhvr>
                                        <p:cTn id="9" dur="1000" fill="hold"/>
                                        <p:tgtEl>
                                          <p:spTgt spid="19462"/>
                                        </p:tgtEl>
                                        <p:attrNameLst>
                                          <p:attrName>ppt_x</p:attrName>
                                          <p:attrName>ppt_y</p:attrName>
                                        </p:attrNameLst>
                                      </p:cBhvr>
                                      <p:rCtr x="400" y="50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463"/>
                                        </p:tgtEl>
                                        <p:attrNameLst>
                                          <p:attrName>style.visibility</p:attrName>
                                        </p:attrNameLst>
                                      </p:cBhvr>
                                      <p:to>
                                        <p:strVal val="visible"/>
                                      </p:to>
                                    </p:set>
                                    <p:animEffect transition="in" filter="fade">
                                      <p:cBhvr>
                                        <p:cTn id="14" dur="1000"/>
                                        <p:tgtEl>
                                          <p:spTgt spid="19463"/>
                                        </p:tgtEl>
                                      </p:cBhvr>
                                    </p:animEffect>
                                  </p:childTnLst>
                                </p:cTn>
                              </p:par>
                              <p:par>
                                <p:cTn id="15" presetID="49" presetClass="path" presetSubtype="0" accel="50000" decel="50000" fill="hold" nodeType="withEffect">
                                  <p:stCondLst>
                                    <p:cond delay="0"/>
                                  </p:stCondLst>
                                  <p:childTnLst>
                                    <p:animMotion origin="layout" path="M -0.00799 -0.01063 L 1.11111E-6 -3.2948E-6 " pathEditMode="relative" rAng="0" ptsTypes="AA">
                                      <p:cBhvr>
                                        <p:cTn id="16" dur="1000" fill="hold"/>
                                        <p:tgtEl>
                                          <p:spTgt spid="19463"/>
                                        </p:tgtEl>
                                        <p:attrNameLst>
                                          <p:attrName>ppt_x</p:attrName>
                                          <p:attrName>ppt_y</p:attrName>
                                        </p:attrNameLst>
                                      </p:cBhvr>
                                      <p:rCtr x="400" y="50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461"/>
                                        </p:tgtEl>
                                        <p:attrNameLst>
                                          <p:attrName>style.visibility</p:attrName>
                                        </p:attrNameLst>
                                      </p:cBhvr>
                                      <p:to>
                                        <p:strVal val="visible"/>
                                      </p:to>
                                    </p:set>
                                    <p:animEffect transition="in" filter="fade">
                                      <p:cBhvr>
                                        <p:cTn id="21" dur="1000"/>
                                        <p:tgtEl>
                                          <p:spTgt spid="19461"/>
                                        </p:tgtEl>
                                      </p:cBhvr>
                                    </p:animEffect>
                                  </p:childTnLst>
                                </p:cTn>
                              </p:par>
                              <p:par>
                                <p:cTn id="22" presetID="49" presetClass="path" presetSubtype="0" accel="50000" decel="50000" fill="hold" nodeType="withEffect">
                                  <p:stCondLst>
                                    <p:cond delay="0"/>
                                  </p:stCondLst>
                                  <p:childTnLst>
                                    <p:animMotion origin="layout" path="M -0.00799 -0.01064 L 5.55556E-7 5.78035E-8 " pathEditMode="relative" rAng="0" ptsTypes="AA">
                                      <p:cBhvr>
                                        <p:cTn id="23" dur="1000" fill="hold"/>
                                        <p:tgtEl>
                                          <p:spTgt spid="19461"/>
                                        </p:tgtEl>
                                        <p:attrNameLst>
                                          <p:attrName>ppt_x</p:attrName>
                                          <p:attrName>ppt_y</p:attrName>
                                        </p:attrNameLst>
                                      </p:cBhvr>
                                      <p:rCtr x="400" y="500"/>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459"/>
                                        </p:tgtEl>
                                        <p:attrNameLst>
                                          <p:attrName>style.visibility</p:attrName>
                                        </p:attrNameLst>
                                      </p:cBhvr>
                                      <p:to>
                                        <p:strVal val="visible"/>
                                      </p:to>
                                    </p:set>
                                    <p:animEffect transition="in" filter="fade">
                                      <p:cBhvr>
                                        <p:cTn id="28" dur="1000"/>
                                        <p:tgtEl>
                                          <p:spTgt spid="19459"/>
                                        </p:tgtEl>
                                      </p:cBhvr>
                                    </p:animEffect>
                                  </p:childTnLst>
                                </p:cTn>
                              </p:par>
                              <p:par>
                                <p:cTn id="29" presetID="49" presetClass="path" presetSubtype="0" accel="50000" decel="50000" fill="hold" nodeType="withEffect">
                                  <p:stCondLst>
                                    <p:cond delay="0"/>
                                  </p:stCondLst>
                                  <p:childTnLst>
                                    <p:animMotion origin="layout" path="M -0.01563 -0.02084 L 2.5E-6 4.81481E-6 " pathEditMode="relative" rAng="0" ptsTypes="AA">
                                      <p:cBhvr>
                                        <p:cTn id="30" dur="1000" fill="hold"/>
                                        <p:tgtEl>
                                          <p:spTgt spid="19459"/>
                                        </p:tgtEl>
                                        <p:attrNameLst>
                                          <p:attrName>ppt_x</p:attrName>
                                          <p:attrName>ppt_y</p:attrName>
                                        </p:attrNameLst>
                                      </p:cBhvr>
                                      <p:rCtr x="781" y="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3300"/>
              </a:lnSpc>
            </a:pPr>
            <a:r>
              <a:rPr lang="en-AU" dirty="0"/>
              <a:t>The Murray-Darling Basin Plan (2010-11)</a:t>
            </a:r>
          </a:p>
        </p:txBody>
      </p:sp>
      <p:sp>
        <p:nvSpPr>
          <p:cNvPr id="5" name="Rounded Rectangle 4"/>
          <p:cNvSpPr/>
          <p:nvPr/>
        </p:nvSpPr>
        <p:spPr>
          <a:xfrm>
            <a:off x="576000" y="883975"/>
            <a:ext cx="6639206" cy="5911976"/>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1">
            <a:schemeClr val="accent3"/>
          </a:lnRef>
          <a:fillRef idx="3">
            <a:schemeClr val="accent3"/>
          </a:fillRef>
          <a:effectRef idx="2">
            <a:schemeClr val="accent3"/>
          </a:effectRef>
          <a:fontRef idx="minor">
            <a:schemeClr val="lt1"/>
          </a:fontRef>
        </p:style>
        <p:txBody>
          <a:bodyPr spcFirstLastPara="0" vert="horz" wrap="square" lIns="288000" tIns="108000" rIns="216000" bIns="108000" numCol="1" spcCol="1270" anchor="t" anchorCtr="0">
            <a:spAutoFit/>
          </a:bodyPr>
          <a:lstStyle/>
          <a:p>
            <a:pPr marL="108000" lvl="0" algn="l" defTabSz="800100" rtl="0">
              <a:lnSpc>
                <a:spcPts val="2600"/>
              </a:lnSpc>
              <a:spcBef>
                <a:spcPts val="600"/>
              </a:spcBef>
              <a:spcAft>
                <a:spcPts val="1200"/>
              </a:spcAft>
            </a:pPr>
            <a:r>
              <a:rPr lang="en-US" sz="2000" b="1" kern="1200" dirty="0" smtClean="0">
                <a:solidFill>
                  <a:schemeClr val="accent6">
                    <a:lumMod val="40000"/>
                    <a:lumOff val="60000"/>
                  </a:schemeClr>
                </a:solidFill>
              </a:rPr>
              <a:t>Defines ‘Sustainable Diversion Limits’</a:t>
            </a:r>
          </a:p>
          <a:p>
            <a:pPr marL="360000" indent="-360000">
              <a:lnSpc>
                <a:spcPts val="2400"/>
              </a:lnSpc>
              <a:spcBef>
                <a:spcPts val="600"/>
              </a:spcBef>
              <a:buSzPct val="250000"/>
              <a:buBlip>
                <a:blip r:embed="rId3"/>
              </a:buBlip>
            </a:pPr>
            <a:r>
              <a:rPr lang="en-AU" sz="1800" dirty="0" smtClean="0"/>
              <a:t>For 20 River Valleys in MDB (in different States)</a:t>
            </a:r>
          </a:p>
          <a:p>
            <a:pPr marL="360000" indent="-360000">
              <a:lnSpc>
                <a:spcPts val="2400"/>
              </a:lnSpc>
              <a:spcBef>
                <a:spcPts val="600"/>
              </a:spcBef>
              <a:buSzPct val="250000"/>
              <a:buBlip>
                <a:blip r:embed="rId3"/>
              </a:buBlip>
            </a:pPr>
            <a:r>
              <a:rPr lang="en-AU" sz="1800" dirty="0" smtClean="0"/>
              <a:t>Covers surface- and ground-waters</a:t>
            </a:r>
          </a:p>
          <a:p>
            <a:pPr marL="360000" indent="-360000">
              <a:lnSpc>
                <a:spcPts val="2400"/>
              </a:lnSpc>
              <a:spcBef>
                <a:spcPts val="600"/>
              </a:spcBef>
              <a:buSzPct val="250000"/>
              <a:buBlip>
                <a:blip r:embed="rId3"/>
              </a:buBlip>
            </a:pPr>
            <a:r>
              <a:rPr lang="en-AU" sz="1800" dirty="0" smtClean="0"/>
              <a:t>Will consider climate change risks</a:t>
            </a:r>
          </a:p>
          <a:p>
            <a:pPr marL="108000" lvl="0" defTabSz="800100">
              <a:lnSpc>
                <a:spcPts val="2600"/>
              </a:lnSpc>
              <a:spcBef>
                <a:spcPts val="1800"/>
              </a:spcBef>
              <a:spcAft>
                <a:spcPts val="1200"/>
              </a:spcAft>
            </a:pPr>
            <a:r>
              <a:rPr lang="en-US" sz="2000" b="1" dirty="0" smtClean="0">
                <a:solidFill>
                  <a:schemeClr val="accent6">
                    <a:lumMod val="40000"/>
                    <a:lumOff val="60000"/>
                  </a:schemeClr>
                </a:solidFill>
              </a:rPr>
              <a:t>Protect environmental ‘assets’</a:t>
            </a:r>
          </a:p>
          <a:p>
            <a:pPr marL="360000" lvl="0" indent="-360000">
              <a:lnSpc>
                <a:spcPts val="2400"/>
              </a:lnSpc>
              <a:spcBef>
                <a:spcPts val="600"/>
              </a:spcBef>
              <a:buSzPct val="250000"/>
              <a:buBlip>
                <a:blip r:embed="rId3"/>
              </a:buBlip>
            </a:pPr>
            <a:r>
              <a:rPr lang="en-AU" sz="1800" dirty="0" smtClean="0"/>
              <a:t>Floodplain forests and wetlands</a:t>
            </a:r>
          </a:p>
          <a:p>
            <a:pPr marL="360000" lvl="0" indent="-360000">
              <a:lnSpc>
                <a:spcPts val="2400"/>
              </a:lnSpc>
              <a:spcBef>
                <a:spcPts val="600"/>
              </a:spcBef>
              <a:buSzPct val="250000"/>
              <a:buBlip>
                <a:blip r:embed="rId3"/>
              </a:buBlip>
            </a:pPr>
            <a:r>
              <a:rPr lang="en-AU" sz="1800" dirty="0" smtClean="0"/>
              <a:t>Environmental flows</a:t>
            </a:r>
          </a:p>
          <a:p>
            <a:pPr marL="360000" lvl="0" indent="-360000">
              <a:lnSpc>
                <a:spcPts val="2400"/>
              </a:lnSpc>
              <a:spcBef>
                <a:spcPts val="600"/>
              </a:spcBef>
              <a:buSzPct val="250000"/>
              <a:buBlip>
                <a:blip r:embed="rId3"/>
              </a:buBlip>
            </a:pPr>
            <a:r>
              <a:rPr lang="en-AU" sz="1800" dirty="0" smtClean="0"/>
              <a:t>Water quality and salinity</a:t>
            </a:r>
          </a:p>
          <a:p>
            <a:pPr marL="108000" lvl="0" defTabSz="800100">
              <a:lnSpc>
                <a:spcPts val="2600"/>
              </a:lnSpc>
              <a:spcBef>
                <a:spcPts val="1800"/>
              </a:spcBef>
              <a:spcAft>
                <a:spcPts val="1200"/>
              </a:spcAft>
            </a:pPr>
            <a:r>
              <a:rPr lang="en-US" sz="2000" b="1" dirty="0" smtClean="0">
                <a:solidFill>
                  <a:schemeClr val="accent6">
                    <a:lumMod val="40000"/>
                    <a:lumOff val="60000"/>
                  </a:schemeClr>
                </a:solidFill>
              </a:rPr>
              <a:t>Political and social implications</a:t>
            </a:r>
          </a:p>
          <a:p>
            <a:pPr marL="360000" lvl="0" indent="-360000">
              <a:lnSpc>
                <a:spcPts val="2400"/>
              </a:lnSpc>
              <a:spcBef>
                <a:spcPts val="600"/>
              </a:spcBef>
              <a:buSzPct val="250000"/>
              <a:buBlip>
                <a:blip r:embed="rId3"/>
              </a:buBlip>
            </a:pPr>
            <a:r>
              <a:rPr lang="en-AU" sz="1800" dirty="0" smtClean="0"/>
              <a:t>State ‘Water Sharing Plans’ must be accredited</a:t>
            </a:r>
          </a:p>
          <a:p>
            <a:pPr marL="360000" lvl="0" indent="-360000">
              <a:lnSpc>
                <a:spcPts val="2400"/>
              </a:lnSpc>
              <a:spcBef>
                <a:spcPts val="600"/>
              </a:spcBef>
              <a:buSzPct val="250000"/>
              <a:buBlip>
                <a:blip r:embed="rId3"/>
              </a:buBlip>
            </a:pPr>
            <a:r>
              <a:rPr lang="en-AU" sz="1800" dirty="0" smtClean="0"/>
              <a:t>Social impacts must be considered</a:t>
            </a:r>
          </a:p>
          <a:p>
            <a:pPr marL="360000" lvl="0" indent="-360000">
              <a:lnSpc>
                <a:spcPts val="2400"/>
              </a:lnSpc>
              <a:spcBef>
                <a:spcPts val="600"/>
              </a:spcBef>
              <a:buSzPct val="250000"/>
              <a:buBlip>
                <a:blip r:embed="rId3"/>
              </a:buBlip>
            </a:pPr>
            <a:r>
              <a:rPr lang="en-AU" sz="1800" b="1" dirty="0" smtClean="0"/>
              <a:t>Based on ‘best-available’ science </a:t>
            </a:r>
            <a:br>
              <a:rPr lang="en-AU" sz="1800" b="1" dirty="0" smtClean="0"/>
            </a:br>
            <a:r>
              <a:rPr lang="en-AU" sz="1800" dirty="0" smtClean="0"/>
              <a:t>(evidence-based policy)</a:t>
            </a:r>
          </a:p>
        </p:txBody>
      </p:sp>
    </p:spTree>
    <p:extLst>
      <p:ext uri="{BB962C8B-B14F-4D97-AF65-F5344CB8AC3E}">
        <p14:creationId xmlns:p14="http://schemas.microsoft.com/office/powerpoint/2010/main" val="2076078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500"/>
                                        <p:tgtEl>
                                          <p:spTgt spid="5">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animEffect transition="in" filter="fade">
                                      <p:cBhvr>
                                        <p:cTn id="45" dur="500"/>
                                        <p:tgtEl>
                                          <p:spTgt spid="5">
                                            <p:txEl>
                                              <p:pRg st="10" end="1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11" end="11"/>
                                            </p:txEl>
                                          </p:spTgt>
                                        </p:tgtEl>
                                        <p:attrNameLst>
                                          <p:attrName>style.visibility</p:attrName>
                                        </p:attrNameLst>
                                      </p:cBhvr>
                                      <p:to>
                                        <p:strVal val="visible"/>
                                      </p:to>
                                    </p:set>
                                    <p:animEffect transition="in" filter="fade">
                                      <p:cBhvr>
                                        <p:cTn id="48"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76000" y="883975"/>
            <a:ext cx="6639206" cy="5578551"/>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1">
            <a:schemeClr val="accent3"/>
          </a:lnRef>
          <a:fillRef idx="3">
            <a:schemeClr val="accent3"/>
          </a:fillRef>
          <a:effectRef idx="2">
            <a:schemeClr val="accent3"/>
          </a:effectRef>
          <a:fontRef idx="minor">
            <a:schemeClr val="lt1"/>
          </a:fontRef>
        </p:style>
        <p:txBody>
          <a:bodyPr spcFirstLastPara="0" vert="horz" wrap="square" lIns="288000" tIns="108000" rIns="216000" bIns="108000" numCol="1" spcCol="1270" anchor="t" anchorCtr="0">
            <a:spAutoFit/>
          </a:bodyPr>
          <a:lstStyle/>
          <a:p>
            <a:pPr marL="108000" lvl="0" algn="l" defTabSz="800100" rtl="0">
              <a:lnSpc>
                <a:spcPts val="2600"/>
              </a:lnSpc>
              <a:spcBef>
                <a:spcPts val="1800"/>
              </a:spcBef>
              <a:spcAft>
                <a:spcPts val="1200"/>
              </a:spcAft>
            </a:pPr>
            <a:r>
              <a:rPr lang="en-US" sz="2000" b="1" kern="1200" dirty="0" smtClean="0">
                <a:solidFill>
                  <a:schemeClr val="accent6">
                    <a:lumMod val="40000"/>
                    <a:lumOff val="60000"/>
                  </a:schemeClr>
                </a:solidFill>
              </a:rPr>
              <a:t>1994 COAG water reforms</a:t>
            </a:r>
          </a:p>
          <a:p>
            <a:pPr marL="360000" indent="-360000">
              <a:lnSpc>
                <a:spcPts val="2400"/>
              </a:lnSpc>
              <a:spcBef>
                <a:spcPts val="600"/>
              </a:spcBef>
              <a:buSzPct val="250000"/>
              <a:buBlip>
                <a:blip r:embed="rId3"/>
              </a:buBlip>
            </a:pPr>
            <a:r>
              <a:rPr lang="en-AU" sz="1800" dirty="0" smtClean="0"/>
              <a:t>Institutional reform (rural and urban) </a:t>
            </a:r>
            <a:endParaRPr lang="en-US" sz="1800" dirty="0" smtClean="0">
              <a:solidFill>
                <a:schemeClr val="bg1"/>
              </a:solidFill>
            </a:endParaRPr>
          </a:p>
          <a:p>
            <a:pPr marL="360000" indent="-360000">
              <a:lnSpc>
                <a:spcPts val="2400"/>
              </a:lnSpc>
              <a:spcBef>
                <a:spcPts val="600"/>
              </a:spcBef>
              <a:buSzPct val="250000"/>
              <a:buBlip>
                <a:blip r:embed="rId3"/>
              </a:buBlip>
            </a:pPr>
            <a:r>
              <a:rPr lang="en-AU" sz="1800" dirty="0" smtClean="0"/>
              <a:t>Property rights and water markets/trading</a:t>
            </a:r>
          </a:p>
          <a:p>
            <a:pPr marL="360000" lvl="0" indent="-360000">
              <a:lnSpc>
                <a:spcPts val="2400"/>
              </a:lnSpc>
              <a:spcBef>
                <a:spcPts val="600"/>
              </a:spcBef>
              <a:buSzPct val="250000"/>
              <a:buBlip>
                <a:blip r:embed="rId3"/>
              </a:buBlip>
            </a:pPr>
            <a:r>
              <a:rPr lang="en-AU" sz="1800" dirty="0" smtClean="0"/>
              <a:t>Environmental flow provisions</a:t>
            </a:r>
          </a:p>
          <a:p>
            <a:pPr marL="360000" lvl="0" indent="-360000">
              <a:lnSpc>
                <a:spcPts val="2400"/>
              </a:lnSpc>
              <a:spcBef>
                <a:spcPts val="600"/>
              </a:spcBef>
              <a:buSzPct val="250000"/>
              <a:buBlip>
                <a:blip r:embed="rId3"/>
              </a:buBlip>
            </a:pPr>
            <a:r>
              <a:rPr lang="en-AU" sz="1800" dirty="0" smtClean="0"/>
              <a:t>Groundwater management</a:t>
            </a:r>
          </a:p>
          <a:p>
            <a:pPr marL="360000" lvl="0" indent="-360000">
              <a:lnSpc>
                <a:spcPts val="2400"/>
              </a:lnSpc>
              <a:spcBef>
                <a:spcPts val="600"/>
              </a:spcBef>
              <a:buSzPct val="250000"/>
              <a:buBlip>
                <a:blip r:embed="rId3"/>
              </a:buBlip>
            </a:pPr>
            <a:r>
              <a:rPr lang="en-AU" sz="1800" b="1" dirty="0" smtClean="0"/>
              <a:t>Water included in National Competition Policy</a:t>
            </a:r>
          </a:p>
          <a:p>
            <a:pPr marL="108000" lvl="0" defTabSz="800100">
              <a:lnSpc>
                <a:spcPts val="2600"/>
              </a:lnSpc>
              <a:spcBef>
                <a:spcPts val="1800"/>
              </a:spcBef>
              <a:spcAft>
                <a:spcPts val="1200"/>
              </a:spcAft>
            </a:pPr>
            <a:r>
              <a:rPr lang="en-US" sz="2000" b="1" dirty="0" smtClean="0">
                <a:solidFill>
                  <a:schemeClr val="accent6">
                    <a:lumMod val="40000"/>
                    <a:lumOff val="60000"/>
                  </a:schemeClr>
                </a:solidFill>
              </a:rPr>
              <a:t>2004 National Water Initiative</a:t>
            </a:r>
          </a:p>
          <a:p>
            <a:pPr marL="360000" lvl="0" indent="-360000">
              <a:lnSpc>
                <a:spcPts val="2400"/>
              </a:lnSpc>
              <a:spcBef>
                <a:spcPts val="600"/>
              </a:spcBef>
              <a:buSzPct val="250000"/>
              <a:buBlip>
                <a:blip r:embed="rId3"/>
              </a:buBlip>
            </a:pPr>
            <a:r>
              <a:rPr lang="en-AU" sz="1800" dirty="0" smtClean="0"/>
              <a:t>Review and update of 1994 reforms</a:t>
            </a:r>
          </a:p>
          <a:p>
            <a:pPr marL="360000" lvl="0" indent="-360000">
              <a:lnSpc>
                <a:spcPts val="2400"/>
              </a:lnSpc>
              <a:spcBef>
                <a:spcPts val="600"/>
              </a:spcBef>
              <a:buSzPct val="250000"/>
              <a:buBlip>
                <a:blip r:embed="rId3"/>
              </a:buBlip>
            </a:pPr>
            <a:r>
              <a:rPr lang="en-AU" sz="1800" dirty="0" smtClean="0"/>
              <a:t>New powers and role for Commonwealth (Federal) Government</a:t>
            </a:r>
          </a:p>
          <a:p>
            <a:pPr marL="360000" lvl="0" indent="-360000">
              <a:lnSpc>
                <a:spcPts val="2400"/>
              </a:lnSpc>
              <a:spcBef>
                <a:spcPts val="600"/>
              </a:spcBef>
              <a:buSzPct val="250000"/>
              <a:buBlip>
                <a:blip r:embed="rId3"/>
              </a:buBlip>
            </a:pPr>
            <a:r>
              <a:rPr lang="en-AU" sz="1800" dirty="0" smtClean="0"/>
              <a:t>New Commonwealth Water Act (2007)</a:t>
            </a:r>
          </a:p>
          <a:p>
            <a:pPr marL="360000" lvl="0" indent="-360000">
              <a:lnSpc>
                <a:spcPts val="2400"/>
              </a:lnSpc>
              <a:spcBef>
                <a:spcPts val="600"/>
              </a:spcBef>
              <a:buSzPct val="250000"/>
              <a:buBlip>
                <a:blip r:embed="rId3"/>
              </a:buBlip>
            </a:pPr>
            <a:r>
              <a:rPr lang="en-AU" sz="1800" dirty="0" smtClean="0"/>
              <a:t>Water for the Future fund ($12.9 billion)</a:t>
            </a:r>
          </a:p>
          <a:p>
            <a:pPr marL="360000" lvl="0" indent="-360000">
              <a:lnSpc>
                <a:spcPts val="2400"/>
              </a:lnSpc>
              <a:spcBef>
                <a:spcPts val="600"/>
              </a:spcBef>
              <a:buSzPct val="250000"/>
              <a:buBlip>
                <a:blip r:embed="rId3"/>
              </a:buBlip>
            </a:pPr>
            <a:r>
              <a:rPr lang="en-AU" sz="1800" dirty="0" smtClean="0"/>
              <a:t>Murray-Darling Basin Plan</a:t>
            </a:r>
            <a:r>
              <a:rPr lang="en-AU" sz="1800" b="1" dirty="0" smtClean="0"/>
              <a:t> </a:t>
            </a:r>
          </a:p>
        </p:txBody>
      </p:sp>
      <p:sp>
        <p:nvSpPr>
          <p:cNvPr id="4" name="Title 3"/>
          <p:cNvSpPr>
            <a:spLocks noGrp="1"/>
          </p:cNvSpPr>
          <p:nvPr>
            <p:ph type="title"/>
          </p:nvPr>
        </p:nvSpPr>
        <p:spPr/>
        <p:txBody>
          <a:bodyPr/>
          <a:lstStyle/>
          <a:p>
            <a:pPr>
              <a:lnSpc>
                <a:spcPts val="3300"/>
              </a:lnSpc>
              <a:defRPr/>
            </a:pPr>
            <a:r>
              <a:rPr lang="en-AU" dirty="0">
                <a:sym typeface="Times" pitchFamily="18" charset="0"/>
              </a:rPr>
              <a:t>National water policy reform (1994-2004)</a:t>
            </a:r>
          </a:p>
        </p:txBody>
      </p:sp>
    </p:spTree>
    <p:extLst>
      <p:ext uri="{BB962C8B-B14F-4D97-AF65-F5344CB8AC3E}">
        <p14:creationId xmlns:p14="http://schemas.microsoft.com/office/powerpoint/2010/main" val="1445705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500"/>
                                        <p:tgtEl>
                                          <p:spTgt spid="5">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9" end="9"/>
                                            </p:txEl>
                                          </p:spTgt>
                                        </p:tgtEl>
                                        <p:attrNameLst>
                                          <p:attrName>style.visibility</p:attrName>
                                        </p:attrNameLst>
                                      </p:cBhvr>
                                      <p:to>
                                        <p:strVal val="visible"/>
                                      </p:to>
                                    </p:set>
                                    <p:animEffect transition="in" filter="fade">
                                      <p:cBhvr>
                                        <p:cTn id="40" dur="500"/>
                                        <p:tgtEl>
                                          <p:spTgt spid="5">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Effect transition="in" filter="fade">
                                      <p:cBhvr>
                                        <p:cTn id="43" dur="500"/>
                                        <p:tgtEl>
                                          <p:spTgt spid="5">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5">
                                            <p:txEl>
                                              <p:pRg st="11" end="11"/>
                                            </p:txEl>
                                          </p:spTgt>
                                        </p:tgtEl>
                                        <p:attrNameLst>
                                          <p:attrName>style.visibility</p:attrName>
                                        </p:attrNameLst>
                                      </p:cBhvr>
                                      <p:to>
                                        <p:strVal val="visible"/>
                                      </p:to>
                                    </p:set>
                                    <p:animEffect transition="in" filter="fade">
                                      <p:cBhvr>
                                        <p:cTn id="46"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title" idx="4294967295"/>
          </p:nvPr>
        </p:nvSpPr>
        <p:spPr>
          <a:xfrm>
            <a:off x="0" y="2708275"/>
            <a:ext cx="9144000" cy="647700"/>
          </a:xfrm>
        </p:spPr>
        <p:txBody>
          <a:bodyPr/>
          <a:lstStyle/>
          <a:p>
            <a:pPr algn="ctr" eaLnBrk="1" hangingPunct="1"/>
            <a:r>
              <a:rPr lang="en-AU" sz="5400" dirty="0" smtClean="0"/>
              <a:t>The reform agenda</a:t>
            </a:r>
          </a:p>
        </p:txBody>
      </p:sp>
      <p:sp>
        <p:nvSpPr>
          <p:cNvPr id="3" name="Title 3"/>
          <p:cNvSpPr txBox="1">
            <a:spLocks/>
          </p:cNvSpPr>
          <p:nvPr/>
        </p:nvSpPr>
        <p:spPr bwMode="auto">
          <a:xfrm>
            <a:off x="0" y="3571875"/>
            <a:ext cx="9144000" cy="647700"/>
          </a:xfrm>
          <a:prstGeom prst="rect">
            <a:avLst/>
          </a:prstGeom>
          <a:noFill/>
          <a:ln w="12700">
            <a:noFill/>
            <a:miter lim="800000"/>
            <a:headEnd/>
            <a:tailEnd/>
          </a:ln>
        </p:spPr>
        <p:txBody>
          <a:bodyPr lIns="50800" tIns="50800" bIns="50800"/>
          <a:lstStyle/>
          <a:p>
            <a:pPr marL="39688" indent="-39688" algn="ctr">
              <a:defRPr/>
            </a:pPr>
            <a:r>
              <a:rPr lang="en-AU" sz="3200" b="1" kern="0" dirty="0">
                <a:solidFill>
                  <a:srgbClr val="0070C0"/>
                </a:solidFill>
                <a:latin typeface="Calibri" pitchFamily="34" charset="0"/>
                <a:ea typeface="+mj-ea"/>
                <a:cs typeface="+mj-cs"/>
                <a:sym typeface="Helvetica" pitchFamily="1" charset="0"/>
              </a:rPr>
              <a:t>Policy | Institutional | Instruments | Tools</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source diagram" descr="source_composite_pp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520" y="1345461"/>
            <a:ext cx="9144000" cy="4432300"/>
          </a:xfrm>
          <a:prstGeom prst="rect">
            <a:avLst/>
          </a:prstGeom>
          <a:noFill/>
          <a:ln w="9525">
            <a:noFill/>
            <a:miter lim="800000"/>
            <a:headEnd/>
            <a:tailEnd/>
          </a:ln>
        </p:spPr>
      </p:pic>
      <p:sp>
        <p:nvSpPr>
          <p:cNvPr id="26" name="CLIMATE"/>
          <p:cNvSpPr/>
          <p:nvPr/>
        </p:nvSpPr>
        <p:spPr>
          <a:xfrm flipH="1">
            <a:off x="576064" y="1558533"/>
            <a:ext cx="1008112" cy="369332"/>
          </a:xfrm>
          <a:prstGeom prst="borderCallout2">
            <a:avLst>
              <a:gd name="adj1" fmla="val 18750"/>
              <a:gd name="adj2" fmla="val 276"/>
              <a:gd name="adj3" fmla="val 18750"/>
              <a:gd name="adj4" fmla="val -16667"/>
              <a:gd name="adj5" fmla="val 161949"/>
              <a:gd name="adj6" fmla="val -55025"/>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1800" b="1" dirty="0" smtClean="0">
                <a:solidFill>
                  <a:schemeClr val="bg1">
                    <a:lumMod val="95000"/>
                  </a:schemeClr>
                </a:solidFill>
                <a:latin typeface="Calibri" pitchFamily="34" charset="0"/>
              </a:rPr>
              <a:t>CLIMATE</a:t>
            </a:r>
            <a:endParaRPr lang="en-AU" sz="1800" dirty="0">
              <a:solidFill>
                <a:schemeClr val="bg1">
                  <a:lumMod val="95000"/>
                </a:schemeClr>
              </a:solidFill>
              <a:latin typeface="Calibri" pitchFamily="34" charset="0"/>
            </a:endParaRPr>
          </a:p>
        </p:txBody>
      </p:sp>
      <p:sp>
        <p:nvSpPr>
          <p:cNvPr id="27" name="LAND USE"/>
          <p:cNvSpPr/>
          <p:nvPr/>
        </p:nvSpPr>
        <p:spPr>
          <a:xfrm>
            <a:off x="4536504" y="1126485"/>
            <a:ext cx="1152128" cy="369332"/>
          </a:xfrm>
          <a:prstGeom prst="borderCallout2">
            <a:avLst>
              <a:gd name="adj1" fmla="val 18750"/>
              <a:gd name="adj2" fmla="val 276"/>
              <a:gd name="adj3" fmla="val 18750"/>
              <a:gd name="adj4" fmla="val -16667"/>
              <a:gd name="adj5" fmla="val 416560"/>
              <a:gd name="adj6" fmla="val -83170"/>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1800" b="1" dirty="0" smtClean="0">
                <a:solidFill>
                  <a:schemeClr val="bg1">
                    <a:lumMod val="95000"/>
                  </a:schemeClr>
                </a:solidFill>
                <a:latin typeface="Calibri" pitchFamily="34" charset="0"/>
              </a:rPr>
              <a:t>LAND USE</a:t>
            </a:r>
            <a:endParaRPr lang="en-AU" sz="1800" dirty="0">
              <a:solidFill>
                <a:schemeClr val="bg1">
                  <a:lumMod val="95000"/>
                </a:schemeClr>
              </a:solidFill>
              <a:latin typeface="Calibri" pitchFamily="34" charset="0"/>
            </a:endParaRPr>
          </a:p>
        </p:txBody>
      </p:sp>
      <p:sp>
        <p:nvSpPr>
          <p:cNvPr id="28" name="ECOLOGICAL ASSETS"/>
          <p:cNvSpPr/>
          <p:nvPr/>
        </p:nvSpPr>
        <p:spPr>
          <a:xfrm>
            <a:off x="7056784" y="1918573"/>
            <a:ext cx="1404664" cy="646331"/>
          </a:xfrm>
          <a:prstGeom prst="borderCallout2">
            <a:avLst>
              <a:gd name="adj1" fmla="val 18750"/>
              <a:gd name="adj2" fmla="val 276"/>
              <a:gd name="adj3" fmla="val 18750"/>
              <a:gd name="adj4" fmla="val -16667"/>
              <a:gd name="adj5" fmla="val 233510"/>
              <a:gd name="adj6" fmla="val -67963"/>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1800" b="1" dirty="0" smtClean="0">
                <a:solidFill>
                  <a:schemeClr val="bg1">
                    <a:lumMod val="95000"/>
                  </a:schemeClr>
                </a:solidFill>
                <a:latin typeface="Calibri" pitchFamily="34" charset="0"/>
              </a:rPr>
              <a:t>ECOLOGICAL  ASSETS</a:t>
            </a:r>
            <a:endParaRPr lang="en-AU" sz="1800" dirty="0">
              <a:solidFill>
                <a:schemeClr val="bg1">
                  <a:lumMod val="95000"/>
                </a:schemeClr>
              </a:solidFill>
              <a:latin typeface="Calibri" pitchFamily="34" charset="0"/>
            </a:endParaRPr>
          </a:p>
        </p:txBody>
      </p:sp>
      <p:sp>
        <p:nvSpPr>
          <p:cNvPr id="31" name="DAMS &amp; WEIRS"/>
          <p:cNvSpPr/>
          <p:nvPr/>
        </p:nvSpPr>
        <p:spPr>
          <a:xfrm flipH="1">
            <a:off x="1224136" y="5302949"/>
            <a:ext cx="1008112" cy="646331"/>
          </a:xfrm>
          <a:prstGeom prst="borderCallout2">
            <a:avLst>
              <a:gd name="adj1" fmla="val 18750"/>
              <a:gd name="adj2" fmla="val 276"/>
              <a:gd name="adj3" fmla="val 18750"/>
              <a:gd name="adj4" fmla="val -16667"/>
              <a:gd name="adj5" fmla="val -307844"/>
              <a:gd name="adj6" fmla="val -128340"/>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1800" b="1" dirty="0" smtClean="0">
                <a:solidFill>
                  <a:schemeClr val="bg1">
                    <a:lumMod val="95000"/>
                  </a:schemeClr>
                </a:solidFill>
                <a:latin typeface="Calibri" pitchFamily="34" charset="0"/>
              </a:rPr>
              <a:t>DAMS &amp; WEIRS</a:t>
            </a:r>
            <a:endParaRPr lang="en-AU" sz="1800" dirty="0">
              <a:solidFill>
                <a:schemeClr val="bg1">
                  <a:lumMod val="95000"/>
                </a:schemeClr>
              </a:solidFill>
              <a:latin typeface="Calibri" pitchFamily="34" charset="0"/>
            </a:endParaRPr>
          </a:p>
        </p:txBody>
      </p:sp>
      <p:sp>
        <p:nvSpPr>
          <p:cNvPr id="32" name="IRRIGATION"/>
          <p:cNvSpPr/>
          <p:nvPr/>
        </p:nvSpPr>
        <p:spPr>
          <a:xfrm flipH="1">
            <a:off x="2952328" y="5230941"/>
            <a:ext cx="1368152" cy="369332"/>
          </a:xfrm>
          <a:prstGeom prst="borderCallout2">
            <a:avLst>
              <a:gd name="adj1" fmla="val 18750"/>
              <a:gd name="adj2" fmla="val 276"/>
              <a:gd name="adj3" fmla="val 18750"/>
              <a:gd name="adj4" fmla="val -16667"/>
              <a:gd name="adj5" fmla="val -192091"/>
              <a:gd name="adj6" fmla="val -46403"/>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1800" b="1" dirty="0" smtClean="0">
                <a:solidFill>
                  <a:schemeClr val="bg1">
                    <a:lumMod val="95000"/>
                  </a:schemeClr>
                </a:solidFill>
                <a:latin typeface="Calibri" pitchFamily="34" charset="0"/>
              </a:rPr>
              <a:t>IRRIGATION</a:t>
            </a:r>
            <a:endParaRPr lang="en-AU" sz="1800" dirty="0">
              <a:solidFill>
                <a:schemeClr val="bg1">
                  <a:lumMod val="95000"/>
                </a:schemeClr>
              </a:solidFill>
              <a:latin typeface="Calibri" pitchFamily="34" charset="0"/>
            </a:endParaRPr>
          </a:p>
        </p:txBody>
      </p:sp>
      <p:sp>
        <p:nvSpPr>
          <p:cNvPr id="34" name="CITIES"/>
          <p:cNvSpPr/>
          <p:nvPr/>
        </p:nvSpPr>
        <p:spPr>
          <a:xfrm>
            <a:off x="7920880" y="5302949"/>
            <a:ext cx="900608" cy="369332"/>
          </a:xfrm>
          <a:prstGeom prst="borderCallout2">
            <a:avLst>
              <a:gd name="adj1" fmla="val 18750"/>
              <a:gd name="adj2" fmla="val 276"/>
              <a:gd name="adj3" fmla="val 18750"/>
              <a:gd name="adj4" fmla="val -16667"/>
              <a:gd name="adj5" fmla="val -142575"/>
              <a:gd name="adj6" fmla="val -85759"/>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1800" b="1" dirty="0" smtClean="0">
                <a:solidFill>
                  <a:schemeClr val="bg1">
                    <a:lumMod val="95000"/>
                  </a:schemeClr>
                </a:solidFill>
                <a:latin typeface="Calibri" pitchFamily="34" charset="0"/>
              </a:rPr>
              <a:t>CITIES</a:t>
            </a:r>
            <a:endParaRPr lang="en-AU" sz="1800" dirty="0">
              <a:solidFill>
                <a:schemeClr val="bg1">
                  <a:lumMod val="95000"/>
                </a:schemeClr>
              </a:solidFill>
              <a:latin typeface="Calibri" pitchFamily="34" charset="0"/>
            </a:endParaRPr>
          </a:p>
        </p:txBody>
      </p:sp>
      <p:pic>
        <p:nvPicPr>
          <p:cNvPr id="37"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1728192" y="1608837"/>
            <a:ext cx="5522387" cy="1838325"/>
          </a:xfrm>
          <a:prstGeom prst="rect">
            <a:avLst/>
          </a:prstGeom>
          <a:noFill/>
          <a:ln w="9525">
            <a:noFill/>
            <a:miter lim="800000"/>
            <a:headEnd/>
            <a:tailEnd/>
          </a:ln>
        </p:spPr>
      </p:pic>
      <p:sp>
        <p:nvSpPr>
          <p:cNvPr id="38" name="Rectangle 2"/>
          <p:cNvSpPr>
            <a:spLocks noGrp="1" noChangeArrowheads="1"/>
          </p:cNvSpPr>
          <p:nvPr>
            <p:ph type="title"/>
          </p:nvPr>
        </p:nvSpPr>
        <p:spPr>
          <a:xfrm>
            <a:off x="0" y="3933056"/>
            <a:ext cx="9144000" cy="1079500"/>
          </a:xfrm>
        </p:spPr>
        <p:txBody>
          <a:bodyPr>
            <a:normAutofit fontScale="90000"/>
          </a:bodyPr>
          <a:lstStyle/>
          <a:p>
            <a:pPr algn="ctr">
              <a:lnSpc>
                <a:spcPct val="100000"/>
              </a:lnSpc>
            </a:pPr>
            <a:r>
              <a:rPr lang="en-AU" sz="3600" i="1" dirty="0" smtClean="0"/>
              <a:t>Integrated modelling system (IMS) </a:t>
            </a:r>
            <a:br>
              <a:rPr lang="en-AU" sz="3600" i="1" dirty="0" smtClean="0"/>
            </a:br>
            <a:r>
              <a:rPr lang="en-AU" sz="3600" i="1" dirty="0" smtClean="0"/>
              <a:t>for rural and urban water management</a:t>
            </a:r>
          </a:p>
        </p:txBody>
      </p:sp>
    </p:spTree>
    <p:extLst>
      <p:ext uri="{BB962C8B-B14F-4D97-AF65-F5344CB8AC3E}">
        <p14:creationId xmlns:p14="http://schemas.microsoft.com/office/powerpoint/2010/main" val="1271209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decel="50000" fill="hold" nodeType="clickEffect">
                                  <p:stCondLst>
                                    <p:cond delay="0"/>
                                  </p:stCondLst>
                                  <p:childTnLst>
                                    <p:animScale>
                                      <p:cBhvr>
                                        <p:cTn id="6" dur="1000" fill="hold"/>
                                        <p:tgtEl>
                                          <p:spTgt spid="37"/>
                                        </p:tgtEl>
                                      </p:cBhvr>
                                      <p:by x="50000" y="50000"/>
                                    </p:animScale>
                                  </p:childTnLst>
                                </p:cTn>
                              </p:par>
                              <p:par>
                                <p:cTn id="7" presetID="42" presetClass="path" presetSubtype="0" decel="50000" fill="hold" nodeType="withEffect">
                                  <p:stCondLst>
                                    <p:cond delay="0"/>
                                  </p:stCondLst>
                                  <p:childTnLst>
                                    <p:animMotion origin="layout" path="M -2.22222E-6 1.48148E-6 L -0.29028 -0.25695 " pathEditMode="relative" rAng="0" ptsTypes="AA">
                                      <p:cBhvr>
                                        <p:cTn id="8" dur="1000" fill="hold"/>
                                        <p:tgtEl>
                                          <p:spTgt spid="37"/>
                                        </p:tgtEl>
                                        <p:attrNameLst>
                                          <p:attrName>ppt_x</p:attrName>
                                          <p:attrName>ppt_y</p:attrName>
                                        </p:attrNameLst>
                                      </p:cBhvr>
                                      <p:rCtr x="-14514" y="-12847"/>
                                    </p:animMotion>
                                  </p:childTnLst>
                                </p:cTn>
                              </p:par>
                              <p:par>
                                <p:cTn id="9" presetID="10" presetClass="exit" presetSubtype="0" fill="hold" grpId="0" nodeType="withEffect">
                                  <p:stCondLst>
                                    <p:cond delay="0"/>
                                  </p:stCondLst>
                                  <p:childTnLst>
                                    <p:animEffect transition="out" filter="fade">
                                      <p:cBhvr>
                                        <p:cTn id="10" dur="500"/>
                                        <p:tgtEl>
                                          <p:spTgt spid="38"/>
                                        </p:tgtEl>
                                      </p:cBhvr>
                                    </p:animEffect>
                                    <p:set>
                                      <p:cBhvr>
                                        <p:cTn id="11" dur="1" fill="hold">
                                          <p:stCondLst>
                                            <p:cond delay="499"/>
                                          </p:stCondLst>
                                        </p:cTn>
                                        <p:tgtEl>
                                          <p:spTgt spid="38"/>
                                        </p:tgtEl>
                                        <p:attrNameLst>
                                          <p:attrName>style.visibility</p:attrName>
                                        </p:attrNameLst>
                                      </p:cBhvr>
                                      <p:to>
                                        <p:strVal val="hidden"/>
                                      </p:to>
                                    </p:se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6149"/>
                                        </p:tgtEl>
                                        <p:attrNameLst>
                                          <p:attrName>style.visibility</p:attrName>
                                        </p:attrNameLst>
                                      </p:cBhvr>
                                      <p:to>
                                        <p:strVal val="visible"/>
                                      </p:to>
                                    </p:set>
                                    <p:animEffect transition="in" filter="circle(out)">
                                      <p:cBhvr>
                                        <p:cTn id="15" dur="1000"/>
                                        <p:tgtEl>
                                          <p:spTgt spid="6149"/>
                                        </p:tgtEl>
                                      </p:cBhvr>
                                    </p:animEffect>
                                  </p:childTnLst>
                                </p:cTn>
                              </p:par>
                              <p:par>
                                <p:cTn id="16" presetID="22" presetClass="entr" presetSubtype="2" fill="hold" grpId="0" nodeType="withEffect">
                                  <p:stCondLst>
                                    <p:cond delay="30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par>
                                <p:cTn id="19" presetID="22" presetClass="entr" presetSubtype="8" fill="hold" grpId="0" nodeType="withEffect">
                                  <p:stCondLst>
                                    <p:cond delay="30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par>
                                <p:cTn id="22" presetID="22" presetClass="entr" presetSubtype="2" fill="hold" grpId="0" nodeType="withEffect">
                                  <p:stCondLst>
                                    <p:cond delay="300"/>
                                  </p:stCondLst>
                                  <p:childTnLst>
                                    <p:set>
                                      <p:cBhvr>
                                        <p:cTn id="23" dur="1" fill="hold">
                                          <p:stCondLst>
                                            <p:cond delay="0"/>
                                          </p:stCondLst>
                                        </p:cTn>
                                        <p:tgtEl>
                                          <p:spTgt spid="31"/>
                                        </p:tgtEl>
                                        <p:attrNameLst>
                                          <p:attrName>style.visibility</p:attrName>
                                        </p:attrNameLst>
                                      </p:cBhvr>
                                      <p:to>
                                        <p:strVal val="visible"/>
                                      </p:to>
                                    </p:set>
                                    <p:animEffect transition="in" filter="wipe(right)">
                                      <p:cBhvr>
                                        <p:cTn id="24" dur="500"/>
                                        <p:tgtEl>
                                          <p:spTgt spid="31"/>
                                        </p:tgtEl>
                                      </p:cBhvr>
                                    </p:animEffect>
                                  </p:childTnLst>
                                </p:cTn>
                              </p:par>
                              <p:par>
                                <p:cTn id="25" presetID="22" presetClass="entr" presetSubtype="2" fill="hold" grpId="0" nodeType="withEffect">
                                  <p:stCondLst>
                                    <p:cond delay="300"/>
                                  </p:stCondLst>
                                  <p:childTnLst>
                                    <p:set>
                                      <p:cBhvr>
                                        <p:cTn id="26" dur="1" fill="hold">
                                          <p:stCondLst>
                                            <p:cond delay="0"/>
                                          </p:stCondLst>
                                        </p:cTn>
                                        <p:tgtEl>
                                          <p:spTgt spid="32"/>
                                        </p:tgtEl>
                                        <p:attrNameLst>
                                          <p:attrName>style.visibility</p:attrName>
                                        </p:attrNameLst>
                                      </p:cBhvr>
                                      <p:to>
                                        <p:strVal val="visible"/>
                                      </p:to>
                                    </p:set>
                                    <p:animEffect transition="in" filter="wipe(right)">
                                      <p:cBhvr>
                                        <p:cTn id="27" dur="500"/>
                                        <p:tgtEl>
                                          <p:spTgt spid="32"/>
                                        </p:tgtEl>
                                      </p:cBhvr>
                                    </p:animEffect>
                                  </p:childTnLst>
                                </p:cTn>
                              </p:par>
                              <p:par>
                                <p:cTn id="28" presetID="22" presetClass="entr" presetSubtype="8" fill="hold" grpId="0" nodeType="withEffect">
                                  <p:stCondLst>
                                    <p:cond delay="30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22" presetClass="entr" presetSubtype="8" fill="hold" grpId="0" nodeType="withEffect">
                                  <p:stCondLst>
                                    <p:cond delay="30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1" grpId="0" animBg="1"/>
      <p:bldP spid="32" grpId="0" animBg="1"/>
      <p:bldP spid="34"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mtClean="0"/>
              <a:t>management</a:t>
            </a:r>
          </a:p>
        </p:txBody>
      </p:sp>
      <p:sp>
        <p:nvSpPr>
          <p:cNvPr id="59395" name="Rectangle 3"/>
          <p:cNvSpPr>
            <a:spLocks noGrp="1" noChangeArrowheads="1"/>
          </p:cNvSpPr>
          <p:nvPr>
            <p:ph idx="1"/>
          </p:nvPr>
        </p:nvSpPr>
        <p:spPr>
          <a:xfrm>
            <a:off x="554038" y="1557338"/>
            <a:ext cx="7772400" cy="4114800"/>
          </a:xfrm>
        </p:spPr>
        <p:txBody>
          <a:bodyPr/>
          <a:lstStyle/>
          <a:p>
            <a:pPr>
              <a:lnSpc>
                <a:spcPct val="80000"/>
              </a:lnSpc>
              <a:buFontTx/>
              <a:buNone/>
            </a:pPr>
            <a:r>
              <a:rPr lang="en-US" sz="2800" b="1" u="sng" smtClean="0"/>
              <a:t>Conventional</a:t>
            </a:r>
            <a:r>
              <a:rPr lang="en-US" sz="2800" b="1" smtClean="0"/>
              <a:t>             </a:t>
            </a:r>
            <a:r>
              <a:rPr lang="en-US" sz="2800" b="1" u="sng" smtClean="0"/>
              <a:t>River Basin</a:t>
            </a:r>
          </a:p>
          <a:p>
            <a:pPr>
              <a:lnSpc>
                <a:spcPct val="80000"/>
              </a:lnSpc>
              <a:buFontTx/>
              <a:buNone/>
            </a:pPr>
            <a:endParaRPr lang="en-US" sz="2800" u="sng" smtClean="0"/>
          </a:p>
          <a:p>
            <a:pPr>
              <a:lnSpc>
                <a:spcPct val="80000"/>
              </a:lnSpc>
              <a:buFontTx/>
              <a:buNone/>
            </a:pPr>
            <a:r>
              <a:rPr lang="en-US" sz="2800" smtClean="0"/>
              <a:t>Knowledge                 Knowledge</a:t>
            </a:r>
          </a:p>
          <a:p>
            <a:pPr>
              <a:lnSpc>
                <a:spcPct val="80000"/>
              </a:lnSpc>
            </a:pPr>
            <a:endParaRPr lang="en-US" sz="2800" smtClean="0"/>
          </a:p>
          <a:p>
            <a:pPr>
              <a:lnSpc>
                <a:spcPct val="80000"/>
              </a:lnSpc>
              <a:buFontTx/>
              <a:buNone/>
            </a:pPr>
            <a:r>
              <a:rPr lang="en-US" sz="2800" smtClean="0"/>
              <a:t>Policy                         Process</a:t>
            </a:r>
          </a:p>
          <a:p>
            <a:pPr>
              <a:lnSpc>
                <a:spcPct val="80000"/>
              </a:lnSpc>
            </a:pPr>
            <a:endParaRPr lang="en-US" sz="2800" smtClean="0"/>
          </a:p>
          <a:p>
            <a:pPr>
              <a:lnSpc>
                <a:spcPct val="80000"/>
              </a:lnSpc>
              <a:buFontTx/>
              <a:buNone/>
            </a:pPr>
            <a:r>
              <a:rPr lang="en-US" sz="2800" smtClean="0"/>
              <a:t>Implementation          Personality</a:t>
            </a:r>
          </a:p>
          <a:p>
            <a:pPr>
              <a:lnSpc>
                <a:spcPct val="80000"/>
              </a:lnSpc>
            </a:pPr>
            <a:endParaRPr lang="en-US" sz="2800" smtClean="0"/>
          </a:p>
          <a:p>
            <a:pPr>
              <a:lnSpc>
                <a:spcPct val="80000"/>
              </a:lnSpc>
              <a:buFontTx/>
              <a:buNone/>
            </a:pPr>
            <a:r>
              <a:rPr lang="en-US" sz="2800" smtClean="0"/>
              <a:t>                                  On Ground Action</a:t>
            </a:r>
          </a:p>
        </p:txBody>
      </p:sp>
      <p:pic>
        <p:nvPicPr>
          <p:cNvPr id="59396" name="Picture 4" descr="IMGP1081"/>
          <p:cNvPicPr>
            <a:picLocks noChangeAspect="1" noChangeArrowheads="1"/>
          </p:cNvPicPr>
          <p:nvPr/>
        </p:nvPicPr>
        <p:blipFill>
          <a:blip r:embed="rId3"/>
          <a:srcRect/>
          <a:stretch>
            <a:fillRect/>
          </a:stretch>
        </p:blipFill>
        <p:spPr bwMode="auto">
          <a:xfrm>
            <a:off x="-304800" y="-228600"/>
            <a:ext cx="9753600" cy="7315200"/>
          </a:xfrm>
          <a:prstGeom prst="rect">
            <a:avLst/>
          </a:prstGeom>
          <a:noFill/>
          <a:ln w="9525">
            <a:noFill/>
            <a:miter lim="800000"/>
            <a:headEnd/>
            <a:tailEnd/>
          </a:ln>
        </p:spPr>
      </p:pic>
    </p:spTree>
    <p:extLst>
      <p:ext uri="{BB962C8B-B14F-4D97-AF65-F5344CB8AC3E}">
        <p14:creationId xmlns:p14="http://schemas.microsoft.com/office/powerpoint/2010/main" val="347212999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world map" descr="X:\Associated Organisations\eWater\eWaterDocs\communication\Design working files\Don Blackmore presentation\images\regionmap-World.png"/>
          <p:cNvPicPr>
            <a:picLocks noChangeAspect="1" noChangeArrowheads="1"/>
          </p:cNvPicPr>
          <p:nvPr/>
        </p:nvPicPr>
        <p:blipFill>
          <a:blip r:embed="rId3"/>
          <a:stretch>
            <a:fillRect/>
          </a:stretch>
        </p:blipFill>
        <p:spPr bwMode="auto">
          <a:xfrm>
            <a:off x="-23583128" y="-6477000"/>
            <a:ext cx="31432500" cy="13334999"/>
          </a:xfrm>
          <a:prstGeom prst="rect">
            <a:avLst/>
          </a:prstGeom>
          <a:noFill/>
          <a:ln>
            <a:noFill/>
          </a:ln>
        </p:spPr>
      </p:pic>
      <p:pic>
        <p:nvPicPr>
          <p:cNvPr id="5131" name="MDB" descr="X:\Associated Organisations\eWater\eWaterDocs\communication\Design working files\Don Blackmore presentation\images\Australia\MD-basin.png"/>
          <p:cNvPicPr>
            <a:picLocks noChangeAspect="1" noChangeArrowheads="1"/>
          </p:cNvPicPr>
          <p:nvPr/>
        </p:nvPicPr>
        <p:blipFill>
          <a:blip r:embed="rId4"/>
          <a:stretch>
            <a:fillRect/>
          </a:stretch>
        </p:blipFill>
        <p:spPr bwMode="auto">
          <a:xfrm>
            <a:off x="3968300" y="3473653"/>
            <a:ext cx="1146998" cy="1317829"/>
          </a:xfrm>
          <a:prstGeom prst="rect">
            <a:avLst/>
          </a:prstGeom>
          <a:noFill/>
        </p:spPr>
      </p:pic>
      <p:sp>
        <p:nvSpPr>
          <p:cNvPr id="19" name="TextBox MD"/>
          <p:cNvSpPr txBox="1"/>
          <p:nvPr/>
        </p:nvSpPr>
        <p:spPr>
          <a:xfrm>
            <a:off x="5148064" y="4149080"/>
            <a:ext cx="1944216" cy="400110"/>
          </a:xfrm>
          <a:prstGeom prst="rect">
            <a:avLst/>
          </a:prstGeom>
          <a:noFill/>
        </p:spPr>
        <p:txBody>
          <a:bodyPr wrap="square" rtlCol="0">
            <a:spAutoFit/>
          </a:bodyPr>
          <a:lstStyle/>
          <a:p>
            <a:r>
              <a:rPr lang="en-US" sz="2000" b="1" dirty="0" smtClean="0">
                <a:solidFill>
                  <a:schemeClr val="accent6">
                    <a:lumMod val="50000"/>
                  </a:schemeClr>
                </a:solidFill>
                <a:latin typeface="Calibri" pitchFamily="34" charset="0"/>
              </a:rPr>
              <a:t>Murray-Darling</a:t>
            </a:r>
            <a:endParaRPr lang="en-PH" sz="2000" b="1" dirty="0">
              <a:solidFill>
                <a:schemeClr val="accent6">
                  <a:lumMod val="50000"/>
                </a:schemeClr>
              </a:solidFill>
              <a:latin typeface="Calibri" pitchFamily="34" charset="0"/>
            </a:endParaRPr>
          </a:p>
        </p:txBody>
      </p:sp>
      <p:pic>
        <p:nvPicPr>
          <p:cNvPr id="5128" name="nile" descr="X:\Associated Organisations\eWater\eWaterDocs\communication\Design working files\Don Blackmore presentation\images\Nile\nile-basin.png"/>
          <p:cNvPicPr>
            <a:picLocks noChangeAspect="1" noChangeArrowheads="1"/>
          </p:cNvPicPr>
          <p:nvPr/>
        </p:nvPicPr>
        <p:blipFill>
          <a:blip r:embed="rId5"/>
          <a:stretch>
            <a:fillRect/>
          </a:stretch>
        </p:blipFill>
        <p:spPr bwMode="auto">
          <a:xfrm>
            <a:off x="1000100" y="2357430"/>
            <a:ext cx="1760591" cy="3258000"/>
          </a:xfrm>
          <a:prstGeom prst="rect">
            <a:avLst/>
          </a:prstGeom>
          <a:noFill/>
          <a:ln>
            <a:noFill/>
          </a:ln>
        </p:spPr>
      </p:pic>
      <p:pic>
        <p:nvPicPr>
          <p:cNvPr id="5129" name="mekong" descr="X:\Associated Organisations\eWater\eWaterDocs\communication\Design working files\Don Blackmore presentation\images\Mekong\mekong-basin.png"/>
          <p:cNvPicPr>
            <a:picLocks noChangeAspect="1" noChangeArrowheads="1"/>
          </p:cNvPicPr>
          <p:nvPr/>
        </p:nvPicPr>
        <p:blipFill>
          <a:blip r:embed="rId6"/>
          <a:stretch>
            <a:fillRect/>
          </a:stretch>
        </p:blipFill>
        <p:spPr bwMode="auto">
          <a:xfrm>
            <a:off x="7142713" y="2132856"/>
            <a:ext cx="1476337" cy="2295525"/>
          </a:xfrm>
          <a:prstGeom prst="rect">
            <a:avLst/>
          </a:prstGeom>
          <a:noFill/>
          <a:ln>
            <a:noFill/>
          </a:ln>
        </p:spPr>
      </p:pic>
      <p:pic>
        <p:nvPicPr>
          <p:cNvPr id="5130" name="ganges" descr="X:\Associated Organisations\eWater\eWaterDocs\communication\Design working files\Don Blackmore presentation\images\Ganges\ganges-basin.png"/>
          <p:cNvPicPr>
            <a:picLocks noChangeAspect="1" noChangeArrowheads="1"/>
          </p:cNvPicPr>
          <p:nvPr/>
        </p:nvPicPr>
        <p:blipFill>
          <a:blip r:embed="rId7"/>
          <a:stretch>
            <a:fillRect/>
          </a:stretch>
        </p:blipFill>
        <p:spPr bwMode="auto">
          <a:xfrm>
            <a:off x="5646582" y="2316737"/>
            <a:ext cx="1699136" cy="1056458"/>
          </a:xfrm>
          <a:prstGeom prst="rect">
            <a:avLst/>
          </a:prstGeom>
          <a:noFill/>
        </p:spPr>
      </p:pic>
      <p:pic>
        <p:nvPicPr>
          <p:cNvPr id="5134" name="indus" descr="X:\Associated Organisations\eWater\eWaterDocs\communication\Design working files\Don Blackmore presentation\images\Indus\indus-basin.png"/>
          <p:cNvPicPr>
            <a:picLocks noChangeAspect="1" noChangeArrowheads="1"/>
          </p:cNvPicPr>
          <p:nvPr/>
        </p:nvPicPr>
        <p:blipFill>
          <a:blip r:embed="rId8"/>
          <a:srcRect/>
          <a:stretch>
            <a:fillRect/>
          </a:stretch>
        </p:blipFill>
        <p:spPr bwMode="auto">
          <a:xfrm>
            <a:off x="5076056" y="1772816"/>
            <a:ext cx="1476375" cy="1390650"/>
          </a:xfrm>
          <a:prstGeom prst="rect">
            <a:avLst/>
          </a:prstGeom>
          <a:noFill/>
        </p:spPr>
      </p:pic>
      <p:sp>
        <p:nvSpPr>
          <p:cNvPr id="24" name="TextBox Indus"/>
          <p:cNvSpPr txBox="1"/>
          <p:nvPr/>
        </p:nvSpPr>
        <p:spPr>
          <a:xfrm>
            <a:off x="4716016" y="2996952"/>
            <a:ext cx="864096" cy="400110"/>
          </a:xfrm>
          <a:prstGeom prst="rect">
            <a:avLst/>
          </a:prstGeom>
          <a:noFill/>
        </p:spPr>
        <p:txBody>
          <a:bodyPr wrap="square" rtlCol="0">
            <a:spAutoFit/>
          </a:bodyPr>
          <a:lstStyle/>
          <a:p>
            <a:r>
              <a:rPr lang="en-US" sz="2000" b="1" dirty="0" smtClean="0">
                <a:solidFill>
                  <a:schemeClr val="accent6">
                    <a:lumMod val="50000"/>
                  </a:schemeClr>
                </a:solidFill>
                <a:latin typeface="Calibri" pitchFamily="34" charset="0"/>
              </a:rPr>
              <a:t>Indus</a:t>
            </a:r>
            <a:endParaRPr lang="en-PH" sz="2000" b="1" dirty="0">
              <a:solidFill>
                <a:schemeClr val="accent6">
                  <a:lumMod val="50000"/>
                </a:schemeClr>
              </a:solidFill>
              <a:latin typeface="Calibri" pitchFamily="34" charset="0"/>
            </a:endParaRPr>
          </a:p>
        </p:txBody>
      </p:sp>
      <p:sp>
        <p:nvSpPr>
          <p:cNvPr id="25" name="TextBox Ganges"/>
          <p:cNvSpPr txBox="1"/>
          <p:nvPr/>
        </p:nvSpPr>
        <p:spPr>
          <a:xfrm>
            <a:off x="5868144" y="3140968"/>
            <a:ext cx="1008112" cy="400110"/>
          </a:xfrm>
          <a:prstGeom prst="rect">
            <a:avLst/>
          </a:prstGeom>
          <a:noFill/>
        </p:spPr>
        <p:txBody>
          <a:bodyPr wrap="square" rtlCol="0">
            <a:spAutoFit/>
          </a:bodyPr>
          <a:lstStyle/>
          <a:p>
            <a:r>
              <a:rPr lang="en-US" sz="2000" b="1" dirty="0" smtClean="0">
                <a:solidFill>
                  <a:schemeClr val="accent6">
                    <a:lumMod val="50000"/>
                  </a:schemeClr>
                </a:solidFill>
                <a:latin typeface="Calibri" pitchFamily="34" charset="0"/>
              </a:rPr>
              <a:t>Ganges</a:t>
            </a:r>
            <a:endParaRPr lang="en-PH" sz="2000" b="1" dirty="0">
              <a:solidFill>
                <a:schemeClr val="accent6">
                  <a:lumMod val="50000"/>
                </a:schemeClr>
              </a:solidFill>
              <a:latin typeface="Calibri" pitchFamily="34" charset="0"/>
            </a:endParaRPr>
          </a:p>
        </p:txBody>
      </p:sp>
      <p:sp>
        <p:nvSpPr>
          <p:cNvPr id="26" name="TextBox Mekong"/>
          <p:cNvSpPr txBox="1"/>
          <p:nvPr/>
        </p:nvSpPr>
        <p:spPr>
          <a:xfrm>
            <a:off x="6876256" y="3429000"/>
            <a:ext cx="1080120" cy="400110"/>
          </a:xfrm>
          <a:prstGeom prst="rect">
            <a:avLst/>
          </a:prstGeom>
          <a:noFill/>
        </p:spPr>
        <p:txBody>
          <a:bodyPr wrap="square" rtlCol="0">
            <a:spAutoFit/>
          </a:bodyPr>
          <a:lstStyle/>
          <a:p>
            <a:r>
              <a:rPr lang="en-US" sz="2000" b="1" dirty="0" smtClean="0">
                <a:solidFill>
                  <a:schemeClr val="accent6">
                    <a:lumMod val="50000"/>
                  </a:schemeClr>
                </a:solidFill>
                <a:latin typeface="Calibri" pitchFamily="34" charset="0"/>
              </a:rPr>
              <a:t>Mekong</a:t>
            </a:r>
            <a:endParaRPr lang="en-PH" sz="2000" b="1" dirty="0">
              <a:solidFill>
                <a:schemeClr val="accent6">
                  <a:lumMod val="50000"/>
                </a:schemeClr>
              </a:solidFill>
              <a:latin typeface="Calibri" pitchFamily="34" charset="0"/>
            </a:endParaRPr>
          </a:p>
        </p:txBody>
      </p:sp>
      <p:sp>
        <p:nvSpPr>
          <p:cNvPr id="27" name="TextBox Nile"/>
          <p:cNvSpPr txBox="1"/>
          <p:nvPr/>
        </p:nvSpPr>
        <p:spPr>
          <a:xfrm>
            <a:off x="2483768" y="3933056"/>
            <a:ext cx="1080120" cy="400110"/>
          </a:xfrm>
          <a:prstGeom prst="rect">
            <a:avLst/>
          </a:prstGeom>
          <a:noFill/>
        </p:spPr>
        <p:txBody>
          <a:bodyPr wrap="square" rtlCol="0">
            <a:spAutoFit/>
          </a:bodyPr>
          <a:lstStyle/>
          <a:p>
            <a:r>
              <a:rPr lang="en-US" sz="2000" b="1" dirty="0" smtClean="0">
                <a:solidFill>
                  <a:schemeClr val="accent6">
                    <a:lumMod val="50000"/>
                  </a:schemeClr>
                </a:solidFill>
                <a:latin typeface="Calibri" pitchFamily="34" charset="0"/>
              </a:rPr>
              <a:t>Nile</a:t>
            </a:r>
            <a:endParaRPr lang="en-PH" sz="2000" b="1" dirty="0">
              <a:solidFill>
                <a:schemeClr val="accent6">
                  <a:lumMod val="50000"/>
                </a:schemeClr>
              </a:solidFill>
              <a:latin typeface="Calibri" pitchFamily="34" charset="0"/>
            </a:endParaRPr>
          </a:p>
        </p:txBody>
      </p:sp>
      <p:pic>
        <p:nvPicPr>
          <p:cNvPr id="7169" name="euphrates" descr="D:\Don Blackmore presentation\images\Euphrates\euphrates-basin.png"/>
          <p:cNvPicPr>
            <a:picLocks noChangeAspect="1" noChangeArrowheads="1"/>
          </p:cNvPicPr>
          <p:nvPr/>
        </p:nvPicPr>
        <p:blipFill>
          <a:blip r:embed="rId9"/>
          <a:srcRect/>
          <a:stretch>
            <a:fillRect/>
          </a:stretch>
        </p:blipFill>
        <p:spPr bwMode="auto">
          <a:xfrm>
            <a:off x="2189442" y="1383773"/>
            <a:ext cx="1668178" cy="1533480"/>
          </a:xfrm>
          <a:prstGeom prst="rect">
            <a:avLst/>
          </a:prstGeom>
          <a:noFill/>
        </p:spPr>
      </p:pic>
      <p:sp>
        <p:nvSpPr>
          <p:cNvPr id="28" name="TextBox Euphrates"/>
          <p:cNvSpPr txBox="1"/>
          <p:nvPr/>
        </p:nvSpPr>
        <p:spPr>
          <a:xfrm>
            <a:off x="2857488" y="2636912"/>
            <a:ext cx="1368152" cy="400110"/>
          </a:xfrm>
          <a:prstGeom prst="rect">
            <a:avLst/>
          </a:prstGeom>
          <a:noFill/>
        </p:spPr>
        <p:txBody>
          <a:bodyPr wrap="square" rtlCol="0">
            <a:spAutoFit/>
          </a:bodyPr>
          <a:lstStyle/>
          <a:p>
            <a:r>
              <a:rPr lang="en-US" sz="2000" b="1" dirty="0" smtClean="0">
                <a:solidFill>
                  <a:schemeClr val="accent6">
                    <a:lumMod val="50000"/>
                  </a:schemeClr>
                </a:solidFill>
                <a:latin typeface="Calibri" pitchFamily="34" charset="0"/>
              </a:rPr>
              <a:t>Euphrates</a:t>
            </a:r>
            <a:endParaRPr lang="en-PH" sz="2000" b="1" dirty="0">
              <a:solidFill>
                <a:schemeClr val="accent6">
                  <a:lumMod val="50000"/>
                </a:schemeClr>
              </a:solidFill>
              <a:latin typeface="Calibri" pitchFamily="34" charset="0"/>
            </a:endParaRPr>
          </a:p>
        </p:txBody>
      </p:sp>
      <p:sp>
        <p:nvSpPr>
          <p:cNvPr id="18" name="White fade"/>
          <p:cNvSpPr/>
          <p:nvPr/>
        </p:nvSpPr>
        <p:spPr bwMode="auto">
          <a:xfrm>
            <a:off x="0" y="0"/>
            <a:ext cx="9144000" cy="6597352"/>
          </a:xfrm>
          <a:prstGeom prst="rect">
            <a:avLst/>
          </a:prstGeom>
          <a:solidFill>
            <a:schemeClr val="bg1">
              <a:alpha val="51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smtClean="0">
              <a:ln>
                <a:noFill/>
              </a:ln>
              <a:solidFill>
                <a:srgbClr val="000000"/>
              </a:solidFill>
              <a:effectLst/>
              <a:latin typeface="Times" pitchFamily="18" charset="0"/>
              <a:ea typeface="ヒラギノ明朝 ProN W3" pitchFamily="1" charset="-128"/>
              <a:sym typeface="Times" pitchFamily="18" charset="0"/>
            </a:endParaRPr>
          </a:p>
        </p:txBody>
      </p:sp>
      <p:pic>
        <p:nvPicPr>
          <p:cNvPr id="5125" name="border" descr="X:\Associated Organisations\eWater\eWaterDocs\communication\Design working files\Don Blackmore presentation\images\border mask.png"/>
          <p:cNvPicPr>
            <a:picLocks noChangeAspect="1" noChangeArrowheads="1"/>
          </p:cNvPicPr>
          <p:nvPr/>
        </p:nvPicPr>
        <p:blipFill>
          <a:blip r:embed="rId10"/>
          <a:stretch>
            <a:fillRect/>
          </a:stretch>
        </p:blipFill>
        <p:spPr bwMode="auto">
          <a:xfrm>
            <a:off x="2116" y="0"/>
            <a:ext cx="9141884" cy="6856412"/>
          </a:xfrm>
          <a:prstGeom prst="rect">
            <a:avLst/>
          </a:prstGeom>
          <a:noFill/>
        </p:spPr>
      </p:pic>
      <p:sp>
        <p:nvSpPr>
          <p:cNvPr id="20" name="Clash of perception vs fact"/>
          <p:cNvSpPr txBox="1"/>
          <p:nvPr/>
        </p:nvSpPr>
        <p:spPr>
          <a:xfrm>
            <a:off x="1259632" y="2348880"/>
            <a:ext cx="6552728" cy="237626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en-US" sz="4400" smtClean="0"/>
              <a:t>The clash of PERCEPTION vs FACT</a:t>
            </a:r>
            <a:endParaRPr lang="en-PH" sz="4400"/>
          </a:p>
        </p:txBody>
      </p:sp>
      <p:sp>
        <p:nvSpPr>
          <p:cNvPr id="2" name="Title 1"/>
          <p:cNvSpPr>
            <a:spLocks noGrp="1"/>
          </p:cNvSpPr>
          <p:nvPr>
            <p:ph type="title"/>
          </p:nvPr>
        </p:nvSpPr>
        <p:spPr/>
        <p:txBody>
          <a:bodyPr/>
          <a:lstStyle/>
          <a:p>
            <a:r>
              <a:rPr lang="en-AU" smtClean="0"/>
              <a:t>The Basins – Murray-Darling / Africa &amp; Asia</a:t>
            </a:r>
            <a:endParaRPr lang="en-AU" dirty="0"/>
          </a:p>
        </p:txBody>
      </p:sp>
    </p:spTree>
    <p:extLst>
      <p:ext uri="{BB962C8B-B14F-4D97-AF65-F5344CB8AC3E}">
        <p14:creationId xmlns:p14="http://schemas.microsoft.com/office/powerpoint/2010/main" val="4100177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131"/>
                                        </p:tgtEl>
                                        <p:attrNameLst>
                                          <p:attrName>style.visibility</p:attrName>
                                        </p:attrNameLst>
                                      </p:cBhvr>
                                      <p:to>
                                        <p:strVal val="visible"/>
                                      </p:to>
                                    </p:set>
                                    <p:animEffect transition="in" filter="fade">
                                      <p:cBhvr>
                                        <p:cTn id="7" dur="500"/>
                                        <p:tgtEl>
                                          <p:spTgt spid="513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63" presetClass="path" presetSubtype="0" accel="50000" decel="50000" fill="hold" nodeType="withEffect">
                                  <p:stCondLst>
                                    <p:cond delay="0"/>
                                  </p:stCondLst>
                                  <p:childTnLst>
                                    <p:animMotion origin="layout" path="M 0.00052 -0.0007 L 0.8 0.56274 " pathEditMode="fixed" rAng="0" ptsTypes="AA">
                                      <p:cBhvr>
                                        <p:cTn id="17" dur="2000" fill="hold"/>
                                        <p:tgtEl>
                                          <p:spTgt spid="5131"/>
                                        </p:tgtEl>
                                        <p:attrNameLst>
                                          <p:attrName>ppt_x</p:attrName>
                                          <p:attrName>ppt_y</p:attrName>
                                        </p:attrNameLst>
                                      </p:cBhvr>
                                      <p:rCtr x="40000" y="28200"/>
                                    </p:animMotion>
                                  </p:childTnLst>
                                </p:cTn>
                              </p:par>
                              <p:par>
                                <p:cTn id="18" presetID="63" presetClass="path" presetSubtype="0" accel="50000" decel="50000" fill="hold" nodeType="withEffect">
                                  <p:stCondLst>
                                    <p:cond delay="0"/>
                                  </p:stCondLst>
                                  <p:childTnLst>
                                    <p:animMotion origin="layout" path="M 5.55556E-7 2.22222E-6 L 0.77761 0.55625 " pathEditMode="fixed" rAng="0" ptsTypes="AA">
                                      <p:cBhvr>
                                        <p:cTn id="19" dur="2000" fill="hold"/>
                                        <p:tgtEl>
                                          <p:spTgt spid="5127"/>
                                        </p:tgtEl>
                                        <p:attrNameLst>
                                          <p:attrName>ppt_x</p:attrName>
                                          <p:attrName>ppt_y</p:attrName>
                                        </p:attrNameLst>
                                      </p:cBhvr>
                                      <p:rCtr x="38900" y="27800"/>
                                    </p:animMotion>
                                  </p:childTnLst>
                                </p:cTn>
                              </p:par>
                            </p:childTnLst>
                          </p:cTn>
                        </p:par>
                        <p:par>
                          <p:cTn id="20" fill="hold">
                            <p:stCondLst>
                              <p:cond delay="2000"/>
                            </p:stCondLst>
                            <p:childTnLst>
                              <p:par>
                                <p:cTn id="21" presetID="10" presetClass="entr" presetSubtype="0" fill="hold" nodeType="afterEffect">
                                  <p:stCondLst>
                                    <p:cond delay="300"/>
                                  </p:stCondLst>
                                  <p:childTnLst>
                                    <p:set>
                                      <p:cBhvr>
                                        <p:cTn id="22" dur="1" fill="hold">
                                          <p:stCondLst>
                                            <p:cond delay="0"/>
                                          </p:stCondLst>
                                        </p:cTn>
                                        <p:tgtEl>
                                          <p:spTgt spid="5128"/>
                                        </p:tgtEl>
                                        <p:attrNameLst>
                                          <p:attrName>style.visibility</p:attrName>
                                        </p:attrNameLst>
                                      </p:cBhvr>
                                      <p:to>
                                        <p:strVal val="visible"/>
                                      </p:to>
                                    </p:set>
                                    <p:animEffect transition="in" filter="fade">
                                      <p:cBhvr>
                                        <p:cTn id="23" dur="700"/>
                                        <p:tgtEl>
                                          <p:spTgt spid="5128"/>
                                        </p:tgtEl>
                                      </p:cBhvr>
                                    </p:animEffect>
                                  </p:childTnLst>
                                </p:cTn>
                              </p:par>
                              <p:par>
                                <p:cTn id="24" presetID="10" presetClass="entr" presetSubtype="0" fill="hold" nodeType="withEffect">
                                  <p:stCondLst>
                                    <p:cond delay="500"/>
                                  </p:stCondLst>
                                  <p:childTnLst>
                                    <p:set>
                                      <p:cBhvr>
                                        <p:cTn id="25" dur="1" fill="hold">
                                          <p:stCondLst>
                                            <p:cond delay="0"/>
                                          </p:stCondLst>
                                        </p:cTn>
                                        <p:tgtEl>
                                          <p:spTgt spid="7169"/>
                                        </p:tgtEl>
                                        <p:attrNameLst>
                                          <p:attrName>style.visibility</p:attrName>
                                        </p:attrNameLst>
                                      </p:cBhvr>
                                      <p:to>
                                        <p:strVal val="visible"/>
                                      </p:to>
                                    </p:set>
                                    <p:animEffect transition="in" filter="fade">
                                      <p:cBhvr>
                                        <p:cTn id="26" dur="800"/>
                                        <p:tgtEl>
                                          <p:spTgt spid="7169"/>
                                        </p:tgtEl>
                                      </p:cBhvr>
                                    </p:animEffect>
                                  </p:childTnLst>
                                </p:cTn>
                              </p:par>
                              <p:par>
                                <p:cTn id="27" presetID="10" presetClass="entr" presetSubtype="0" fill="hold" nodeType="withEffect">
                                  <p:stCondLst>
                                    <p:cond delay="700"/>
                                  </p:stCondLst>
                                  <p:childTnLst>
                                    <p:set>
                                      <p:cBhvr>
                                        <p:cTn id="28" dur="1" fill="hold">
                                          <p:stCondLst>
                                            <p:cond delay="0"/>
                                          </p:stCondLst>
                                        </p:cTn>
                                        <p:tgtEl>
                                          <p:spTgt spid="5134"/>
                                        </p:tgtEl>
                                        <p:attrNameLst>
                                          <p:attrName>style.visibility</p:attrName>
                                        </p:attrNameLst>
                                      </p:cBhvr>
                                      <p:to>
                                        <p:strVal val="visible"/>
                                      </p:to>
                                    </p:set>
                                    <p:animEffect transition="in" filter="fade">
                                      <p:cBhvr>
                                        <p:cTn id="29" dur="900"/>
                                        <p:tgtEl>
                                          <p:spTgt spid="5134"/>
                                        </p:tgtEl>
                                      </p:cBhvr>
                                    </p:animEffect>
                                  </p:childTnLst>
                                </p:cTn>
                              </p:par>
                              <p:par>
                                <p:cTn id="30" presetID="10" presetClass="entr" presetSubtype="0" fill="hold" nodeType="withEffect">
                                  <p:stCondLst>
                                    <p:cond delay="90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800"/>
                                        <p:tgtEl>
                                          <p:spTgt spid="5130"/>
                                        </p:tgtEl>
                                      </p:cBhvr>
                                    </p:animEffect>
                                  </p:childTnLst>
                                </p:cTn>
                              </p:par>
                              <p:par>
                                <p:cTn id="33" presetID="10" presetClass="entr" presetSubtype="0" fill="hold" nodeType="withEffect">
                                  <p:stCondLst>
                                    <p:cond delay="1100"/>
                                  </p:stCondLst>
                                  <p:childTnLst>
                                    <p:set>
                                      <p:cBhvr>
                                        <p:cTn id="34" dur="1" fill="hold">
                                          <p:stCondLst>
                                            <p:cond delay="0"/>
                                          </p:stCondLst>
                                        </p:cTn>
                                        <p:tgtEl>
                                          <p:spTgt spid="5129"/>
                                        </p:tgtEl>
                                        <p:attrNameLst>
                                          <p:attrName>style.visibility</p:attrName>
                                        </p:attrNameLst>
                                      </p:cBhvr>
                                      <p:to>
                                        <p:strVal val="visible"/>
                                      </p:to>
                                    </p:set>
                                    <p:animEffect transition="in" filter="fade">
                                      <p:cBhvr>
                                        <p:cTn id="35" dur="800"/>
                                        <p:tgtEl>
                                          <p:spTgt spid="5129"/>
                                        </p:tgtEl>
                                      </p:cBhvr>
                                    </p:animEffect>
                                  </p:childTnLst>
                                </p:cTn>
                              </p:par>
                              <p:par>
                                <p:cTn id="36" presetID="10" presetClass="entr" presetSubtype="0" fill="hold" grpId="0" nodeType="withEffect">
                                  <p:stCondLst>
                                    <p:cond delay="80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110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14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17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P spid="26" grpId="0"/>
      <p:bldP spid="27" grpId="0"/>
      <p:bldP spid="28" grpId="0"/>
      <p:bldP spid="18"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ChangeArrowheads="1"/>
          </p:cNvSpPr>
          <p:nvPr/>
        </p:nvSpPr>
        <p:spPr bwMode="auto">
          <a:xfrm>
            <a:off x="0" y="0"/>
            <a:ext cx="9144000" cy="6858000"/>
          </a:xfrm>
          <a:prstGeom prst="rect">
            <a:avLst/>
          </a:prstGeom>
          <a:solidFill>
            <a:schemeClr val="bg1"/>
          </a:solidFill>
          <a:ln w="9525">
            <a:noFill/>
            <a:miter lim="800000"/>
            <a:headEnd/>
            <a:tailEnd/>
          </a:ln>
          <a:effectLst/>
        </p:spPr>
        <p:txBody>
          <a:bodyPr wrap="none" anchor="ctr"/>
          <a:lstStyle/>
          <a:p>
            <a:endParaRPr lang="en-AU"/>
          </a:p>
        </p:txBody>
      </p:sp>
      <p:pic>
        <p:nvPicPr>
          <p:cNvPr id="266243" name="Picture 3" descr="big bend sa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597" y="-603448"/>
            <a:ext cx="9948597" cy="7461448"/>
          </a:xfrm>
          <a:prstGeom prst="rect">
            <a:avLst/>
          </a:prstGeom>
          <a:noFill/>
        </p:spPr>
      </p:pic>
    </p:spTree>
    <p:extLst>
      <p:ext uri="{BB962C8B-B14F-4D97-AF65-F5344CB8AC3E}">
        <p14:creationId xmlns:p14="http://schemas.microsoft.com/office/powerpoint/2010/main" val="312937345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p:txBody>
          <a:bodyPr/>
          <a:lstStyle/>
          <a:p>
            <a:pPr algn="ctr"/>
            <a:r>
              <a:rPr lang="en-AU" sz="4000" dirty="0" smtClean="0">
                <a:solidFill>
                  <a:srgbClr val="FF0000"/>
                </a:solidFill>
              </a:rPr>
              <a:t>Pioneering</a:t>
            </a:r>
            <a:r>
              <a:rPr lang="en-AU" sz="4000" dirty="0" smtClean="0">
                <a:solidFill>
                  <a:schemeClr val="tx1"/>
                </a:solidFill>
              </a:rPr>
              <a:t> and Discovery Phase 1880 – 1920</a:t>
            </a:r>
          </a:p>
          <a:p>
            <a:pPr algn="ctr">
              <a:buFontTx/>
              <a:buNone/>
            </a:pPr>
            <a:endParaRPr lang="en-AU" sz="4000" dirty="0" smtClean="0"/>
          </a:p>
          <a:p>
            <a:pPr algn="ctr"/>
            <a:r>
              <a:rPr lang="en-AU" sz="4000" dirty="0" smtClean="0">
                <a:solidFill>
                  <a:srgbClr val="FF0000"/>
                </a:solidFill>
              </a:rPr>
              <a:t>Delivery</a:t>
            </a:r>
            <a:r>
              <a:rPr lang="en-AU" sz="4000" dirty="0" smtClean="0"/>
              <a:t> Phase 1920 – 1985</a:t>
            </a:r>
          </a:p>
          <a:p>
            <a:pPr algn="ctr"/>
            <a:r>
              <a:rPr lang="en-AU" sz="4000" dirty="0" smtClean="0">
                <a:solidFill>
                  <a:srgbClr val="FF0000"/>
                </a:solidFill>
              </a:rPr>
              <a:t>Management</a:t>
            </a:r>
            <a:r>
              <a:rPr lang="en-AU" sz="4000" dirty="0" smtClean="0"/>
              <a:t> Phase 1985 – Present</a:t>
            </a:r>
          </a:p>
        </p:txBody>
      </p:sp>
      <p:sp>
        <p:nvSpPr>
          <p:cNvPr id="47106" name="Rectangle 2"/>
          <p:cNvSpPr>
            <a:spLocks noGrp="1" noChangeArrowheads="1"/>
          </p:cNvSpPr>
          <p:nvPr>
            <p:ph type="title"/>
          </p:nvPr>
        </p:nvSpPr>
        <p:spPr/>
        <p:txBody>
          <a:bodyPr/>
          <a:lstStyle/>
          <a:p>
            <a:r>
              <a:rPr lang="en-AU" sz="4000" dirty="0" smtClean="0"/>
              <a:t>Evolution of Water Management</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051" descr="\\osxserver@_\Data Drive\Data Storage\Drop Folder\mdbc\back.jpg"/>
          <p:cNvPicPr>
            <a:picLocks noChangeAspect="1" noChangeArrowheads="1"/>
          </p:cNvPicPr>
          <p:nvPr/>
        </p:nvPicPr>
        <p:blipFill>
          <a:blip r:embed="rId4"/>
          <a:srcRect/>
          <a:stretch>
            <a:fillRect/>
          </a:stretch>
        </p:blipFill>
        <p:spPr bwMode="auto">
          <a:xfrm>
            <a:off x="0" y="-214313"/>
            <a:ext cx="9144000" cy="7072313"/>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1928812" y="285750"/>
          <a:ext cx="5143500" cy="6500813"/>
        </p:xfrm>
        <a:graphic>
          <a:graphicData uri="http://schemas.openxmlformats.org/presentationml/2006/ole">
            <mc:AlternateContent xmlns:mc="http://schemas.openxmlformats.org/markup-compatibility/2006">
              <mc:Choice xmlns:v="urn:schemas-microsoft-com:vml" Requires="v">
                <p:oleObj spid="_x0000_s147491" name="Photo Editor Photo" r:id="rId5" imgW="7144747" imgH="11619048" progId="">
                  <p:embed/>
                </p:oleObj>
              </mc:Choice>
              <mc:Fallback>
                <p:oleObj name="Photo Editor Photo" r:id="rId5" imgW="7144747" imgH="11619048"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8812" y="285750"/>
                        <a:ext cx="5143500" cy="6500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44" descr="\\osxserver@_\Data Drive\Data Storage\Drop Folder\mdbc\back.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9155" name="Rectangle 1026"/>
          <p:cNvSpPr>
            <a:spLocks noGrp="1" noChangeArrowheads="1"/>
          </p:cNvSpPr>
          <p:nvPr>
            <p:ph type="title"/>
          </p:nvPr>
        </p:nvSpPr>
        <p:spPr/>
        <p:txBody>
          <a:bodyPr/>
          <a:lstStyle/>
          <a:p>
            <a:r>
              <a:rPr lang="en-AU" smtClean="0"/>
              <a:t>	</a:t>
            </a:r>
          </a:p>
        </p:txBody>
      </p:sp>
      <p:grpSp>
        <p:nvGrpSpPr>
          <p:cNvPr id="2" name="Group 1029"/>
          <p:cNvGrpSpPr>
            <a:grpSpLocks/>
          </p:cNvGrpSpPr>
          <p:nvPr/>
        </p:nvGrpSpPr>
        <p:grpSpPr bwMode="auto">
          <a:xfrm>
            <a:off x="185738" y="204788"/>
            <a:ext cx="3484562" cy="6454775"/>
            <a:chOff x="3427" y="0"/>
            <a:chExt cx="2333" cy="4320"/>
          </a:xfrm>
        </p:grpSpPr>
        <p:pic>
          <p:nvPicPr>
            <p:cNvPr id="49159" name="Picture 1030" descr="E:\Update_friday\200437 Mutton\images\047543.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7" y="0"/>
              <a:ext cx="2333" cy="4320"/>
            </a:xfrm>
            <a:prstGeom prst="rect">
              <a:avLst/>
            </a:prstGeom>
            <a:noFill/>
            <a:ln w="9525">
              <a:noFill/>
              <a:miter lim="800000"/>
              <a:headEnd/>
              <a:tailEnd/>
            </a:ln>
          </p:spPr>
        </p:pic>
        <p:sp>
          <p:nvSpPr>
            <p:cNvPr id="129031" name="Text Box 1031"/>
            <p:cNvSpPr txBox="1">
              <a:spLocks noChangeArrowheads="1"/>
            </p:cNvSpPr>
            <p:nvPr/>
          </p:nvSpPr>
          <p:spPr bwMode="auto">
            <a:xfrm>
              <a:off x="3504" y="47"/>
              <a:ext cx="2204" cy="675"/>
            </a:xfrm>
            <a:prstGeom prst="rect">
              <a:avLst/>
            </a:prstGeom>
            <a:noFill/>
            <a:ln w="9525">
              <a:noFill/>
              <a:miter lim="800000"/>
              <a:headEnd/>
              <a:tailEnd/>
            </a:ln>
            <a:effectLst/>
          </p:spPr>
          <p:txBody>
            <a:bodyPr>
              <a:spAutoFit/>
              <a:flatTx/>
            </a:bodyPr>
            <a:lstStyle/>
            <a:p>
              <a:pPr algn="r">
                <a:defRPr/>
              </a:pPr>
              <a:r>
                <a:rPr lang="en-US" sz="1500">
                  <a:effectLst>
                    <a:outerShdw blurRad="38100" dist="38100" dir="2700000" algn="tl">
                      <a:srgbClr val="C0C0C0"/>
                    </a:outerShdw>
                  </a:effectLst>
                  <a:latin typeface="Arial" pitchFamily="34" charset="0"/>
                </a:rPr>
                <a:t>Commissioner, Sir Ronald East straddling the River Murray at Nyah, Victoria during the drought of 1923</a:t>
              </a:r>
              <a:endParaRPr lang="en-US" sz="1400">
                <a:solidFill>
                  <a:schemeClr val="tx2"/>
                </a:solidFill>
                <a:effectLst>
                  <a:outerShdw blurRad="38100" dist="38100" dir="2700000" algn="tl">
                    <a:srgbClr val="C0C0C0"/>
                  </a:outerShdw>
                </a:effectLst>
                <a:latin typeface="Arial" pitchFamily="34" charset="0"/>
              </a:endParaRPr>
            </a:p>
          </p:txBody>
        </p:sp>
      </p:grpSp>
      <p:pic>
        <p:nvPicPr>
          <p:cNvPr id="49157" name="Picture 1033" descr="E:\Update_friday\200437 Mutton\images\043581.jpg"/>
          <p:cNvPicPr>
            <a:picLocks noChangeAspect="1" noChangeArrowheads="1"/>
          </p:cNvPicPr>
          <p:nvPr/>
        </p:nvPicPr>
        <p:blipFill>
          <a:blip r:embed="rId5" cstate="screen">
            <a:lum bright="6000"/>
            <a:extLst>
              <a:ext uri="{28A0092B-C50C-407E-A947-70E740481C1C}">
                <a14:useLocalDpi xmlns:a14="http://schemas.microsoft.com/office/drawing/2010/main"/>
              </a:ext>
            </a:extLst>
          </a:blip>
          <a:srcRect/>
          <a:stretch>
            <a:fillRect/>
          </a:stretch>
        </p:blipFill>
        <p:spPr bwMode="auto">
          <a:xfrm>
            <a:off x="3908425" y="682625"/>
            <a:ext cx="3384550" cy="2019300"/>
          </a:xfrm>
          <a:prstGeom prst="rect">
            <a:avLst/>
          </a:prstGeom>
          <a:noFill/>
          <a:ln w="9525">
            <a:noFill/>
            <a:miter lim="800000"/>
            <a:headEnd/>
            <a:tailEnd/>
          </a:ln>
        </p:spPr>
      </p:pic>
      <p:pic>
        <p:nvPicPr>
          <p:cNvPr id="49158" name="Picture 1043" descr="C:\My Documents\Steve's Files\mdbc powerpoint slides\skew image.tif"/>
          <p:cNvPicPr>
            <a:picLocks noChangeAspect="1" noChangeArrowheads="1"/>
          </p:cNvPicPr>
          <p:nvPr/>
        </p:nvPicPr>
        <p:blipFill>
          <a:blip r:embed="rId6"/>
          <a:srcRect/>
          <a:stretch>
            <a:fillRect/>
          </a:stretch>
        </p:blipFill>
        <p:spPr bwMode="auto">
          <a:xfrm>
            <a:off x="3897313" y="2871788"/>
            <a:ext cx="4972050" cy="30353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026" descr="J:\COMMON\Presentations\Exec\ce\Dons presentations\Pictures\hume dam oct.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J:\DOCS\COMM\PUBS\temp judy images\wentworth.jpg"/>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112713" y="-23813"/>
            <a:ext cx="9256713" cy="68818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7" name="world map" descr="X:\Associated Organisations\eWater\eWaterDocs\communication\Design working files\Don Blackmore presentation\images\regionmap-World.png"/>
          <p:cNvPicPr>
            <a:picLocks noChangeAspect="1" noChangeArrowheads="1"/>
          </p:cNvPicPr>
          <p:nvPr/>
        </p:nvPicPr>
        <p:blipFill>
          <a:blip r:embed="rId3"/>
          <a:stretch>
            <a:fillRect/>
          </a:stretch>
        </p:blipFill>
        <p:spPr bwMode="auto">
          <a:xfrm>
            <a:off x="-23583128" y="-6477000"/>
            <a:ext cx="31432500" cy="13334999"/>
          </a:xfrm>
          <a:prstGeom prst="rect">
            <a:avLst/>
          </a:prstGeom>
          <a:noFill/>
          <a:ln>
            <a:noFill/>
          </a:ln>
        </p:spPr>
      </p:pic>
      <p:pic>
        <p:nvPicPr>
          <p:cNvPr id="5131" name="MDB" descr="X:\Associated Organisations\eWater\eWaterDocs\communication\Design working files\Don Blackmore presentation\images\Australia\MD-basin.png"/>
          <p:cNvPicPr>
            <a:picLocks noChangeAspect="1" noChangeArrowheads="1"/>
          </p:cNvPicPr>
          <p:nvPr/>
        </p:nvPicPr>
        <p:blipFill>
          <a:blip r:embed="rId4"/>
          <a:stretch>
            <a:fillRect/>
          </a:stretch>
        </p:blipFill>
        <p:spPr bwMode="auto">
          <a:xfrm>
            <a:off x="3968300" y="3473653"/>
            <a:ext cx="1146998" cy="1317829"/>
          </a:xfrm>
          <a:prstGeom prst="rect">
            <a:avLst/>
          </a:prstGeom>
          <a:noFill/>
        </p:spPr>
      </p:pic>
      <p:sp>
        <p:nvSpPr>
          <p:cNvPr id="19" name="TextBox MD"/>
          <p:cNvSpPr txBox="1"/>
          <p:nvPr/>
        </p:nvSpPr>
        <p:spPr>
          <a:xfrm>
            <a:off x="5148064" y="4149080"/>
            <a:ext cx="1944216" cy="400110"/>
          </a:xfrm>
          <a:prstGeom prst="rect">
            <a:avLst/>
          </a:prstGeom>
          <a:noFill/>
        </p:spPr>
        <p:txBody>
          <a:bodyPr wrap="square" rtlCol="0">
            <a:spAutoFit/>
          </a:bodyPr>
          <a:lstStyle/>
          <a:p>
            <a:r>
              <a:rPr lang="en-US" sz="2000" b="1" dirty="0" smtClean="0">
                <a:solidFill>
                  <a:schemeClr val="accent6">
                    <a:lumMod val="50000"/>
                  </a:schemeClr>
                </a:solidFill>
                <a:latin typeface="Calibri" pitchFamily="34" charset="0"/>
              </a:rPr>
              <a:t>Murray-Darling</a:t>
            </a:r>
            <a:endParaRPr lang="en-PH" sz="2000" b="1" dirty="0">
              <a:solidFill>
                <a:schemeClr val="accent6">
                  <a:lumMod val="50000"/>
                </a:schemeClr>
              </a:solidFill>
              <a:latin typeface="Calibri" pitchFamily="34" charset="0"/>
            </a:endParaRPr>
          </a:p>
        </p:txBody>
      </p:sp>
      <p:pic>
        <p:nvPicPr>
          <p:cNvPr id="5128" name="nile" descr="X:\Associated Organisations\eWater\eWaterDocs\communication\Design working files\Don Blackmore presentation\images\Nile\nile-basin.png"/>
          <p:cNvPicPr>
            <a:picLocks noChangeAspect="1" noChangeArrowheads="1"/>
          </p:cNvPicPr>
          <p:nvPr/>
        </p:nvPicPr>
        <p:blipFill>
          <a:blip r:embed="rId5"/>
          <a:stretch>
            <a:fillRect/>
          </a:stretch>
        </p:blipFill>
        <p:spPr bwMode="auto">
          <a:xfrm>
            <a:off x="1000100" y="2357430"/>
            <a:ext cx="1760591" cy="3258000"/>
          </a:xfrm>
          <a:prstGeom prst="rect">
            <a:avLst/>
          </a:prstGeom>
          <a:noFill/>
          <a:ln>
            <a:noFill/>
          </a:ln>
        </p:spPr>
      </p:pic>
      <p:pic>
        <p:nvPicPr>
          <p:cNvPr id="5129" name="mekong" descr="X:\Associated Organisations\eWater\eWaterDocs\communication\Design working files\Don Blackmore presentation\images\Mekong\mekong-basin.png"/>
          <p:cNvPicPr>
            <a:picLocks noChangeAspect="1" noChangeArrowheads="1"/>
          </p:cNvPicPr>
          <p:nvPr/>
        </p:nvPicPr>
        <p:blipFill>
          <a:blip r:embed="rId6"/>
          <a:stretch>
            <a:fillRect/>
          </a:stretch>
        </p:blipFill>
        <p:spPr bwMode="auto">
          <a:xfrm>
            <a:off x="7142713" y="2132856"/>
            <a:ext cx="1476337" cy="2295525"/>
          </a:xfrm>
          <a:prstGeom prst="rect">
            <a:avLst/>
          </a:prstGeom>
          <a:noFill/>
          <a:ln>
            <a:noFill/>
          </a:ln>
        </p:spPr>
      </p:pic>
      <p:pic>
        <p:nvPicPr>
          <p:cNvPr id="5130" name="ganges" descr="X:\Associated Organisations\eWater\eWaterDocs\communication\Design working files\Don Blackmore presentation\images\Ganges\ganges-basin.png"/>
          <p:cNvPicPr>
            <a:picLocks noChangeAspect="1" noChangeArrowheads="1"/>
          </p:cNvPicPr>
          <p:nvPr/>
        </p:nvPicPr>
        <p:blipFill>
          <a:blip r:embed="rId7"/>
          <a:stretch>
            <a:fillRect/>
          </a:stretch>
        </p:blipFill>
        <p:spPr bwMode="auto">
          <a:xfrm>
            <a:off x="5646582" y="2316737"/>
            <a:ext cx="1699136" cy="1056458"/>
          </a:xfrm>
          <a:prstGeom prst="rect">
            <a:avLst/>
          </a:prstGeom>
          <a:noFill/>
        </p:spPr>
      </p:pic>
      <p:pic>
        <p:nvPicPr>
          <p:cNvPr id="5134" name="indus" descr="X:\Associated Organisations\eWater\eWaterDocs\communication\Design working files\Don Blackmore presentation\images\Indus\indus-basin.png"/>
          <p:cNvPicPr>
            <a:picLocks noChangeAspect="1" noChangeArrowheads="1"/>
          </p:cNvPicPr>
          <p:nvPr/>
        </p:nvPicPr>
        <p:blipFill>
          <a:blip r:embed="rId8"/>
          <a:srcRect/>
          <a:stretch>
            <a:fillRect/>
          </a:stretch>
        </p:blipFill>
        <p:spPr bwMode="auto">
          <a:xfrm>
            <a:off x="5076056" y="1772816"/>
            <a:ext cx="1476375" cy="1390650"/>
          </a:xfrm>
          <a:prstGeom prst="rect">
            <a:avLst/>
          </a:prstGeom>
          <a:noFill/>
        </p:spPr>
      </p:pic>
      <p:sp>
        <p:nvSpPr>
          <p:cNvPr id="24" name="TextBox Indus"/>
          <p:cNvSpPr txBox="1"/>
          <p:nvPr/>
        </p:nvSpPr>
        <p:spPr>
          <a:xfrm>
            <a:off x="4716016" y="2996952"/>
            <a:ext cx="864096" cy="400110"/>
          </a:xfrm>
          <a:prstGeom prst="rect">
            <a:avLst/>
          </a:prstGeom>
          <a:noFill/>
        </p:spPr>
        <p:txBody>
          <a:bodyPr wrap="square" rtlCol="0">
            <a:spAutoFit/>
          </a:bodyPr>
          <a:lstStyle/>
          <a:p>
            <a:r>
              <a:rPr lang="en-US" sz="2000" b="1" dirty="0" smtClean="0">
                <a:solidFill>
                  <a:schemeClr val="accent6">
                    <a:lumMod val="50000"/>
                  </a:schemeClr>
                </a:solidFill>
                <a:latin typeface="Calibri" pitchFamily="34" charset="0"/>
              </a:rPr>
              <a:t>Indus</a:t>
            </a:r>
            <a:endParaRPr lang="en-PH" sz="2000" b="1" dirty="0">
              <a:solidFill>
                <a:schemeClr val="accent6">
                  <a:lumMod val="50000"/>
                </a:schemeClr>
              </a:solidFill>
              <a:latin typeface="Calibri" pitchFamily="34" charset="0"/>
            </a:endParaRPr>
          </a:p>
        </p:txBody>
      </p:sp>
      <p:sp>
        <p:nvSpPr>
          <p:cNvPr id="25" name="TextBox Ganges"/>
          <p:cNvSpPr txBox="1"/>
          <p:nvPr/>
        </p:nvSpPr>
        <p:spPr>
          <a:xfrm>
            <a:off x="5868144" y="3140968"/>
            <a:ext cx="1008112" cy="400110"/>
          </a:xfrm>
          <a:prstGeom prst="rect">
            <a:avLst/>
          </a:prstGeom>
          <a:noFill/>
        </p:spPr>
        <p:txBody>
          <a:bodyPr wrap="square" rtlCol="0">
            <a:spAutoFit/>
          </a:bodyPr>
          <a:lstStyle/>
          <a:p>
            <a:r>
              <a:rPr lang="en-US" sz="2000" b="1" dirty="0" smtClean="0">
                <a:solidFill>
                  <a:schemeClr val="accent6">
                    <a:lumMod val="50000"/>
                  </a:schemeClr>
                </a:solidFill>
                <a:latin typeface="Calibri" pitchFamily="34" charset="0"/>
              </a:rPr>
              <a:t>Ganges</a:t>
            </a:r>
            <a:endParaRPr lang="en-PH" sz="2000" b="1" dirty="0">
              <a:solidFill>
                <a:schemeClr val="accent6">
                  <a:lumMod val="50000"/>
                </a:schemeClr>
              </a:solidFill>
              <a:latin typeface="Calibri" pitchFamily="34" charset="0"/>
            </a:endParaRPr>
          </a:p>
        </p:txBody>
      </p:sp>
      <p:sp>
        <p:nvSpPr>
          <p:cNvPr id="26" name="TextBox Mekong"/>
          <p:cNvSpPr txBox="1"/>
          <p:nvPr/>
        </p:nvSpPr>
        <p:spPr>
          <a:xfrm>
            <a:off x="6876256" y="3429000"/>
            <a:ext cx="1080120" cy="400110"/>
          </a:xfrm>
          <a:prstGeom prst="rect">
            <a:avLst/>
          </a:prstGeom>
          <a:noFill/>
        </p:spPr>
        <p:txBody>
          <a:bodyPr wrap="square" rtlCol="0">
            <a:spAutoFit/>
          </a:bodyPr>
          <a:lstStyle/>
          <a:p>
            <a:r>
              <a:rPr lang="en-US" sz="2000" b="1" dirty="0" smtClean="0">
                <a:solidFill>
                  <a:schemeClr val="accent6">
                    <a:lumMod val="50000"/>
                  </a:schemeClr>
                </a:solidFill>
                <a:latin typeface="Calibri" pitchFamily="34" charset="0"/>
              </a:rPr>
              <a:t>Mekong</a:t>
            </a:r>
            <a:endParaRPr lang="en-PH" sz="2000" b="1" dirty="0">
              <a:solidFill>
                <a:schemeClr val="accent6">
                  <a:lumMod val="50000"/>
                </a:schemeClr>
              </a:solidFill>
              <a:latin typeface="Calibri" pitchFamily="34" charset="0"/>
            </a:endParaRPr>
          </a:p>
        </p:txBody>
      </p:sp>
      <p:sp>
        <p:nvSpPr>
          <p:cNvPr id="27" name="TextBox Nile"/>
          <p:cNvSpPr txBox="1"/>
          <p:nvPr/>
        </p:nvSpPr>
        <p:spPr>
          <a:xfrm>
            <a:off x="2483768" y="3933056"/>
            <a:ext cx="1080120" cy="400110"/>
          </a:xfrm>
          <a:prstGeom prst="rect">
            <a:avLst/>
          </a:prstGeom>
          <a:noFill/>
        </p:spPr>
        <p:txBody>
          <a:bodyPr wrap="square" rtlCol="0">
            <a:spAutoFit/>
          </a:bodyPr>
          <a:lstStyle/>
          <a:p>
            <a:r>
              <a:rPr lang="en-US" sz="2000" b="1" dirty="0" smtClean="0">
                <a:solidFill>
                  <a:schemeClr val="accent6">
                    <a:lumMod val="50000"/>
                  </a:schemeClr>
                </a:solidFill>
                <a:latin typeface="Calibri" pitchFamily="34" charset="0"/>
              </a:rPr>
              <a:t>Nile</a:t>
            </a:r>
            <a:endParaRPr lang="en-PH" sz="2000" b="1" dirty="0">
              <a:solidFill>
                <a:schemeClr val="accent6">
                  <a:lumMod val="50000"/>
                </a:schemeClr>
              </a:solidFill>
              <a:latin typeface="Calibri" pitchFamily="34" charset="0"/>
            </a:endParaRPr>
          </a:p>
        </p:txBody>
      </p:sp>
      <p:pic>
        <p:nvPicPr>
          <p:cNvPr id="7169" name="euphrates" descr="D:\Don Blackmore presentation\images\Euphrates\euphrates-basin.png"/>
          <p:cNvPicPr>
            <a:picLocks noChangeAspect="1" noChangeArrowheads="1"/>
          </p:cNvPicPr>
          <p:nvPr/>
        </p:nvPicPr>
        <p:blipFill>
          <a:blip r:embed="rId9"/>
          <a:srcRect/>
          <a:stretch>
            <a:fillRect/>
          </a:stretch>
        </p:blipFill>
        <p:spPr bwMode="auto">
          <a:xfrm>
            <a:off x="2189442" y="1383773"/>
            <a:ext cx="1668178" cy="1533480"/>
          </a:xfrm>
          <a:prstGeom prst="rect">
            <a:avLst/>
          </a:prstGeom>
          <a:noFill/>
        </p:spPr>
      </p:pic>
      <p:sp>
        <p:nvSpPr>
          <p:cNvPr id="28" name="TextBox Euphrates"/>
          <p:cNvSpPr txBox="1"/>
          <p:nvPr/>
        </p:nvSpPr>
        <p:spPr>
          <a:xfrm>
            <a:off x="2857488" y="2636912"/>
            <a:ext cx="1368152" cy="400110"/>
          </a:xfrm>
          <a:prstGeom prst="rect">
            <a:avLst/>
          </a:prstGeom>
          <a:noFill/>
        </p:spPr>
        <p:txBody>
          <a:bodyPr wrap="square" rtlCol="0">
            <a:spAutoFit/>
          </a:bodyPr>
          <a:lstStyle/>
          <a:p>
            <a:r>
              <a:rPr lang="en-US" sz="2000" b="1" dirty="0" smtClean="0">
                <a:solidFill>
                  <a:schemeClr val="accent6">
                    <a:lumMod val="50000"/>
                  </a:schemeClr>
                </a:solidFill>
                <a:latin typeface="Calibri" pitchFamily="34" charset="0"/>
              </a:rPr>
              <a:t>Euphrates</a:t>
            </a:r>
            <a:endParaRPr lang="en-PH" sz="2000" b="1" dirty="0">
              <a:solidFill>
                <a:schemeClr val="accent6">
                  <a:lumMod val="50000"/>
                </a:schemeClr>
              </a:solidFill>
              <a:latin typeface="Calibri" pitchFamily="34" charset="0"/>
            </a:endParaRPr>
          </a:p>
        </p:txBody>
      </p:sp>
      <p:sp>
        <p:nvSpPr>
          <p:cNvPr id="18" name="White fade"/>
          <p:cNvSpPr/>
          <p:nvPr/>
        </p:nvSpPr>
        <p:spPr bwMode="auto">
          <a:xfrm>
            <a:off x="0" y="0"/>
            <a:ext cx="9144000" cy="6597352"/>
          </a:xfrm>
          <a:prstGeom prst="rect">
            <a:avLst/>
          </a:prstGeom>
          <a:solidFill>
            <a:schemeClr val="bg1">
              <a:alpha val="51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2400" b="0" i="0" u="none" strike="noStrike" cap="none" normalizeH="0" baseline="0" smtClean="0">
              <a:ln>
                <a:noFill/>
              </a:ln>
              <a:solidFill>
                <a:srgbClr val="000000"/>
              </a:solidFill>
              <a:effectLst/>
              <a:latin typeface="Times" pitchFamily="18" charset="0"/>
              <a:ea typeface="ヒラギノ明朝 ProN W3" pitchFamily="1" charset="-128"/>
              <a:sym typeface="Times" pitchFamily="18" charset="0"/>
            </a:endParaRPr>
          </a:p>
        </p:txBody>
      </p:sp>
      <p:pic>
        <p:nvPicPr>
          <p:cNvPr id="5125" name="border" descr="X:\Associated Organisations\eWater\eWaterDocs\communication\Design working files\Don Blackmore presentation\images\border mask.png"/>
          <p:cNvPicPr>
            <a:picLocks noChangeAspect="1" noChangeArrowheads="1"/>
          </p:cNvPicPr>
          <p:nvPr/>
        </p:nvPicPr>
        <p:blipFill>
          <a:blip r:embed="rId10"/>
          <a:stretch>
            <a:fillRect/>
          </a:stretch>
        </p:blipFill>
        <p:spPr bwMode="auto">
          <a:xfrm>
            <a:off x="2116" y="0"/>
            <a:ext cx="9141884" cy="6856412"/>
          </a:xfrm>
          <a:prstGeom prst="rect">
            <a:avLst/>
          </a:prstGeom>
          <a:noFill/>
        </p:spPr>
      </p:pic>
      <p:sp>
        <p:nvSpPr>
          <p:cNvPr id="20" name="Clash of perception vs fact"/>
          <p:cNvSpPr txBox="1"/>
          <p:nvPr/>
        </p:nvSpPr>
        <p:spPr>
          <a:xfrm>
            <a:off x="1259632" y="2348880"/>
            <a:ext cx="6552728" cy="237626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a:r>
              <a:rPr lang="en-US" sz="4400" smtClean="0"/>
              <a:t>The clash of PERCEPTION vs FACT</a:t>
            </a:r>
            <a:endParaRPr lang="en-PH" sz="4400"/>
          </a:p>
        </p:txBody>
      </p:sp>
      <p:sp>
        <p:nvSpPr>
          <p:cNvPr id="3" name="Content Placeholder 2"/>
          <p:cNvSpPr>
            <a:spLocks noGrp="1"/>
          </p:cNvSpPr>
          <p:nvPr>
            <p:ph idx="1"/>
          </p:nvPr>
        </p:nvSpPr>
        <p:spPr/>
        <p:txBody>
          <a:bodyPr/>
          <a:lstStyle/>
          <a:p>
            <a:endParaRPr lang="en-AU"/>
          </a:p>
        </p:txBody>
      </p:sp>
      <p:sp>
        <p:nvSpPr>
          <p:cNvPr id="2" name="Title 1"/>
          <p:cNvSpPr>
            <a:spLocks noGrp="1"/>
          </p:cNvSpPr>
          <p:nvPr>
            <p:ph type="title"/>
          </p:nvPr>
        </p:nvSpPr>
        <p:spPr/>
        <p:txBody>
          <a:bodyPr/>
          <a:lstStyle/>
          <a:p>
            <a:r>
              <a:rPr lang="en-AU" smtClean="0"/>
              <a:t>The Basins – Murray-Darling / Africa &amp; Asia</a:t>
            </a:r>
            <a:endParaRPr lang="en-AU"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131"/>
                                        </p:tgtEl>
                                        <p:attrNameLst>
                                          <p:attrName>style.visibility</p:attrName>
                                        </p:attrNameLst>
                                      </p:cBhvr>
                                      <p:to>
                                        <p:strVal val="visible"/>
                                      </p:to>
                                    </p:set>
                                    <p:animEffect transition="in" filter="fade">
                                      <p:cBhvr>
                                        <p:cTn id="7" dur="500"/>
                                        <p:tgtEl>
                                          <p:spTgt spid="513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63" presetClass="path" presetSubtype="0" accel="50000" decel="50000" fill="hold" nodeType="withEffect">
                                  <p:stCondLst>
                                    <p:cond delay="0"/>
                                  </p:stCondLst>
                                  <p:childTnLst>
                                    <p:animMotion origin="layout" path="M 0.00052 -0.0007 L 0.8 0.56274 " pathEditMode="fixed" rAng="0" ptsTypes="AA">
                                      <p:cBhvr>
                                        <p:cTn id="17" dur="2000" fill="hold"/>
                                        <p:tgtEl>
                                          <p:spTgt spid="5131"/>
                                        </p:tgtEl>
                                        <p:attrNameLst>
                                          <p:attrName>ppt_x</p:attrName>
                                          <p:attrName>ppt_y</p:attrName>
                                        </p:attrNameLst>
                                      </p:cBhvr>
                                      <p:rCtr x="40000" y="28200"/>
                                    </p:animMotion>
                                  </p:childTnLst>
                                </p:cTn>
                              </p:par>
                              <p:par>
                                <p:cTn id="18" presetID="63" presetClass="path" presetSubtype="0" accel="50000" decel="50000" fill="hold" nodeType="withEffect">
                                  <p:stCondLst>
                                    <p:cond delay="0"/>
                                  </p:stCondLst>
                                  <p:childTnLst>
                                    <p:animMotion origin="layout" path="M 5.55556E-7 2.22222E-6 L 0.77761 0.55625 " pathEditMode="fixed" rAng="0" ptsTypes="AA">
                                      <p:cBhvr>
                                        <p:cTn id="19" dur="2000" fill="hold"/>
                                        <p:tgtEl>
                                          <p:spTgt spid="5127"/>
                                        </p:tgtEl>
                                        <p:attrNameLst>
                                          <p:attrName>ppt_x</p:attrName>
                                          <p:attrName>ppt_y</p:attrName>
                                        </p:attrNameLst>
                                      </p:cBhvr>
                                      <p:rCtr x="38900" y="27800"/>
                                    </p:animMotion>
                                  </p:childTnLst>
                                </p:cTn>
                              </p:par>
                            </p:childTnLst>
                          </p:cTn>
                        </p:par>
                        <p:par>
                          <p:cTn id="20" fill="hold">
                            <p:stCondLst>
                              <p:cond delay="2000"/>
                            </p:stCondLst>
                            <p:childTnLst>
                              <p:par>
                                <p:cTn id="21" presetID="10" presetClass="entr" presetSubtype="0" fill="hold" nodeType="afterEffect">
                                  <p:stCondLst>
                                    <p:cond delay="300"/>
                                  </p:stCondLst>
                                  <p:childTnLst>
                                    <p:set>
                                      <p:cBhvr>
                                        <p:cTn id="22" dur="1" fill="hold">
                                          <p:stCondLst>
                                            <p:cond delay="0"/>
                                          </p:stCondLst>
                                        </p:cTn>
                                        <p:tgtEl>
                                          <p:spTgt spid="5128"/>
                                        </p:tgtEl>
                                        <p:attrNameLst>
                                          <p:attrName>style.visibility</p:attrName>
                                        </p:attrNameLst>
                                      </p:cBhvr>
                                      <p:to>
                                        <p:strVal val="visible"/>
                                      </p:to>
                                    </p:set>
                                    <p:animEffect transition="in" filter="fade">
                                      <p:cBhvr>
                                        <p:cTn id="23" dur="700"/>
                                        <p:tgtEl>
                                          <p:spTgt spid="5128"/>
                                        </p:tgtEl>
                                      </p:cBhvr>
                                    </p:animEffect>
                                  </p:childTnLst>
                                </p:cTn>
                              </p:par>
                              <p:par>
                                <p:cTn id="24" presetID="10" presetClass="entr" presetSubtype="0" fill="hold" nodeType="withEffect">
                                  <p:stCondLst>
                                    <p:cond delay="500"/>
                                  </p:stCondLst>
                                  <p:childTnLst>
                                    <p:set>
                                      <p:cBhvr>
                                        <p:cTn id="25" dur="1" fill="hold">
                                          <p:stCondLst>
                                            <p:cond delay="0"/>
                                          </p:stCondLst>
                                        </p:cTn>
                                        <p:tgtEl>
                                          <p:spTgt spid="7169"/>
                                        </p:tgtEl>
                                        <p:attrNameLst>
                                          <p:attrName>style.visibility</p:attrName>
                                        </p:attrNameLst>
                                      </p:cBhvr>
                                      <p:to>
                                        <p:strVal val="visible"/>
                                      </p:to>
                                    </p:set>
                                    <p:animEffect transition="in" filter="fade">
                                      <p:cBhvr>
                                        <p:cTn id="26" dur="800"/>
                                        <p:tgtEl>
                                          <p:spTgt spid="7169"/>
                                        </p:tgtEl>
                                      </p:cBhvr>
                                    </p:animEffect>
                                  </p:childTnLst>
                                </p:cTn>
                              </p:par>
                              <p:par>
                                <p:cTn id="27" presetID="10" presetClass="entr" presetSubtype="0" fill="hold" nodeType="withEffect">
                                  <p:stCondLst>
                                    <p:cond delay="700"/>
                                  </p:stCondLst>
                                  <p:childTnLst>
                                    <p:set>
                                      <p:cBhvr>
                                        <p:cTn id="28" dur="1" fill="hold">
                                          <p:stCondLst>
                                            <p:cond delay="0"/>
                                          </p:stCondLst>
                                        </p:cTn>
                                        <p:tgtEl>
                                          <p:spTgt spid="5134"/>
                                        </p:tgtEl>
                                        <p:attrNameLst>
                                          <p:attrName>style.visibility</p:attrName>
                                        </p:attrNameLst>
                                      </p:cBhvr>
                                      <p:to>
                                        <p:strVal val="visible"/>
                                      </p:to>
                                    </p:set>
                                    <p:animEffect transition="in" filter="fade">
                                      <p:cBhvr>
                                        <p:cTn id="29" dur="900"/>
                                        <p:tgtEl>
                                          <p:spTgt spid="5134"/>
                                        </p:tgtEl>
                                      </p:cBhvr>
                                    </p:animEffect>
                                  </p:childTnLst>
                                </p:cTn>
                              </p:par>
                              <p:par>
                                <p:cTn id="30" presetID="10" presetClass="entr" presetSubtype="0" fill="hold" nodeType="withEffect">
                                  <p:stCondLst>
                                    <p:cond delay="90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800"/>
                                        <p:tgtEl>
                                          <p:spTgt spid="5130"/>
                                        </p:tgtEl>
                                      </p:cBhvr>
                                    </p:animEffect>
                                  </p:childTnLst>
                                </p:cTn>
                              </p:par>
                              <p:par>
                                <p:cTn id="33" presetID="10" presetClass="entr" presetSubtype="0" fill="hold" nodeType="withEffect">
                                  <p:stCondLst>
                                    <p:cond delay="1100"/>
                                  </p:stCondLst>
                                  <p:childTnLst>
                                    <p:set>
                                      <p:cBhvr>
                                        <p:cTn id="34" dur="1" fill="hold">
                                          <p:stCondLst>
                                            <p:cond delay="0"/>
                                          </p:stCondLst>
                                        </p:cTn>
                                        <p:tgtEl>
                                          <p:spTgt spid="5129"/>
                                        </p:tgtEl>
                                        <p:attrNameLst>
                                          <p:attrName>style.visibility</p:attrName>
                                        </p:attrNameLst>
                                      </p:cBhvr>
                                      <p:to>
                                        <p:strVal val="visible"/>
                                      </p:to>
                                    </p:set>
                                    <p:animEffect transition="in" filter="fade">
                                      <p:cBhvr>
                                        <p:cTn id="35" dur="800"/>
                                        <p:tgtEl>
                                          <p:spTgt spid="5129"/>
                                        </p:tgtEl>
                                      </p:cBhvr>
                                    </p:animEffect>
                                  </p:childTnLst>
                                </p:cTn>
                              </p:par>
                              <p:par>
                                <p:cTn id="36" presetID="10" presetClass="entr" presetSubtype="0" fill="hold" grpId="0" nodeType="withEffect">
                                  <p:stCondLst>
                                    <p:cond delay="80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110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14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17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P spid="26" grpId="0"/>
      <p:bldP spid="27" grpId="0"/>
      <p:bldP spid="28" grpId="0"/>
      <p:bldP spid="18" grpId="0" animBg="1"/>
      <p:bldP spid="20" grpId="0" animBg="1"/>
    </p:bldLst>
  </p:timing>
</p:sld>
</file>

<file path=ppt/theme/theme1.xml><?xml version="1.0" encoding="utf-8"?>
<a:theme xmlns:a="http://schemas.openxmlformats.org/drawingml/2006/main" name="2_[TEMPLATE]_eWaterLtd_20131106">
  <a:themeElements>
    <a:clrScheme name="eWater">
      <a:dk1>
        <a:srgbClr val="005288"/>
      </a:dk1>
      <a:lt1>
        <a:sysClr val="window" lastClr="FFFFFF"/>
      </a:lt1>
      <a:dk2>
        <a:srgbClr val="003A63"/>
      </a:dk2>
      <a:lt2>
        <a:srgbClr val="FFFFFF"/>
      </a:lt2>
      <a:accent1>
        <a:srgbClr val="DDE3E7"/>
      </a:accent1>
      <a:accent2>
        <a:srgbClr val="005288"/>
      </a:accent2>
      <a:accent3>
        <a:srgbClr val="B0C736"/>
      </a:accent3>
      <a:accent4>
        <a:srgbClr val="DDE3E7"/>
      </a:accent4>
      <a:accent5>
        <a:srgbClr val="0093D1"/>
      </a:accent5>
      <a:accent6>
        <a:srgbClr val="B0C736"/>
      </a:accent6>
      <a:hlink>
        <a:srgbClr val="0093D1"/>
      </a:hlink>
      <a:folHlink>
        <a:srgbClr val="0093D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rgbClr val="000000"/>
            </a:solidFill>
            <a:effectLst/>
            <a:latin typeface="Times" pitchFamily="18" charset="0"/>
            <a:ea typeface="ヒラギノ明朝 ProN W3" pitchFamily="1" charset="-128"/>
            <a:sym typeface="Times" pitchFamily="18"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rgbClr val="000000"/>
            </a:solidFill>
            <a:effectLst/>
            <a:latin typeface="Times" pitchFamily="18" charset="0"/>
            <a:ea typeface="ヒラギノ明朝 ProN W3" pitchFamily="1" charset="-128"/>
            <a:sym typeface="Times" pitchFamily="18" charset="0"/>
          </a:defRPr>
        </a:defPPr>
      </a:lstStyle>
    </a:lnDef>
  </a:objectDefaults>
  <a:extraClrSchemeLst>
    <a:extraClrScheme>
      <a:clrScheme name="20100210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_eWaterLtd_20131106" id="{08E3B25E-AC56-4FC2-818D-7E55A6851EA3}" vid="{0DE6B262-EB93-43B7-96A7-717098BE34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4964</TotalTime>
  <Pages>0</Pages>
  <Words>1335</Words>
  <Characters>0</Characters>
  <Application>Microsoft Office PowerPoint</Application>
  <PresentationFormat>On-screen Show (4:3)</PresentationFormat>
  <Lines>0</Lines>
  <Paragraphs>291</Paragraphs>
  <Slides>33</Slides>
  <Notes>26</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45" baseType="lpstr">
      <vt:lpstr>ＭＳ Ｐゴシック</vt:lpstr>
      <vt:lpstr>Arial</vt:lpstr>
      <vt:lpstr>Calibri</vt:lpstr>
      <vt:lpstr>Helvetica</vt:lpstr>
      <vt:lpstr>L Helvetica Light</vt:lpstr>
      <vt:lpstr>Times</vt:lpstr>
      <vt:lpstr>Times New Roman</vt:lpstr>
      <vt:lpstr>ヒラギノ明朝 ProN W3</vt:lpstr>
      <vt:lpstr>ヒラギノ角ゴ ProN W3</vt:lpstr>
      <vt:lpstr>2_[TEMPLATE]_eWaterLtd_20131106</vt:lpstr>
      <vt:lpstr>Photo Editor Photo</vt:lpstr>
      <vt:lpstr>Slide</vt:lpstr>
      <vt:lpstr>National Workshop on Integrated Water (BASIN) Resources Management (IWRM) </vt:lpstr>
      <vt:lpstr>Integrated Water (BASIN)     Resources Management    is a Business</vt:lpstr>
      <vt:lpstr>The reform agenda</vt:lpstr>
      <vt:lpstr>Evolution of Water Management</vt:lpstr>
      <vt:lpstr>PowerPoint Presentation</vt:lpstr>
      <vt:lpstr> </vt:lpstr>
      <vt:lpstr>PowerPoint Presentation</vt:lpstr>
      <vt:lpstr>PowerPoint Presentation</vt:lpstr>
      <vt:lpstr>The Basins – Murray-Darling / Africa &amp; Asia</vt:lpstr>
      <vt:lpstr>The Murray-Darling Basin</vt:lpstr>
      <vt:lpstr>The Australian Story</vt:lpstr>
      <vt:lpstr>Understand what it is you seek to manage or change</vt:lpstr>
      <vt:lpstr>Australia’s top 3 water issues</vt:lpstr>
      <vt:lpstr>Murray Darling Basin-4 Priority Issues</vt:lpstr>
      <vt:lpstr>The Murray-Darling Basin</vt:lpstr>
      <vt:lpstr>Key Characteristics of the “CAP”</vt:lpstr>
      <vt:lpstr> managing salt pollution</vt:lpstr>
      <vt:lpstr>PowerPoint Presentation</vt:lpstr>
      <vt:lpstr>PowerPoint Presentation</vt:lpstr>
      <vt:lpstr>PowerPoint Presentation</vt:lpstr>
      <vt:lpstr>PowerPoint Presentation</vt:lpstr>
      <vt:lpstr>Salinity Strategy in Summary</vt:lpstr>
      <vt:lpstr>Irrigation Areas not Financially Sustainable</vt:lpstr>
      <vt:lpstr>1.  Water rights and water trading</vt:lpstr>
      <vt:lpstr>Integrated surface-water and groundwater use</vt:lpstr>
      <vt:lpstr>  Improving the Health of our   Rivers-Policy to Action                (evidenced based Policy)</vt:lpstr>
      <vt:lpstr>Better environmental outcomes</vt:lpstr>
      <vt:lpstr>The Murray-Darling Basin Plan (2010-11)</vt:lpstr>
      <vt:lpstr>National water policy reform (1994-2004)</vt:lpstr>
      <vt:lpstr>Integrated modelling system (IMS)  for rural and urban water management</vt:lpstr>
      <vt:lpstr>management</vt:lpstr>
      <vt:lpstr>The Basins – Murray-Darling / Africa &amp; Asia</vt:lpstr>
      <vt:lpstr>PowerPoint Presentation</vt:lpstr>
    </vt:vector>
  </TitlesOfParts>
  <Company>University of Canberra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Asian Development Bank</dc:title>
  <dc:creator>s424867</dc:creator>
  <cp:lastModifiedBy>vijay kashiv</cp:lastModifiedBy>
  <cp:revision>675</cp:revision>
  <dcterms:created xsi:type="dcterms:W3CDTF">2010-09-13T03:50:59Z</dcterms:created>
  <dcterms:modified xsi:type="dcterms:W3CDTF">2015-02-04T07:53:04Z</dcterms:modified>
</cp:coreProperties>
</file>